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7" r:id="rId2"/>
    <p:sldId id="259" r:id="rId3"/>
    <p:sldId id="263" r:id="rId4"/>
    <p:sldId id="279" r:id="rId5"/>
    <p:sldId id="262" r:id="rId6"/>
    <p:sldId id="260" r:id="rId7"/>
    <p:sldId id="264" r:id="rId8"/>
    <p:sldId id="284" r:id="rId9"/>
    <p:sldId id="266" r:id="rId10"/>
    <p:sldId id="282" r:id="rId11"/>
    <p:sldId id="267" r:id="rId12"/>
    <p:sldId id="268" r:id="rId13"/>
    <p:sldId id="273" r:id="rId14"/>
    <p:sldId id="275" r:id="rId15"/>
    <p:sldId id="283" r:id="rId16"/>
    <p:sldId id="278" r:id="rId17"/>
    <p:sldId id="280" r:id="rId18"/>
    <p:sldId id="265" r:id="rId1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39233" y="4881146"/>
            <a:ext cx="7983538" cy="727250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1"/>
          </p:nvPr>
        </p:nvSpPr>
        <p:spPr>
          <a:xfrm>
            <a:off x="639233" y="3031032"/>
            <a:ext cx="7983538" cy="1299668"/>
          </a:xfrm>
          <a:prstGeom prst="rect">
            <a:avLst/>
          </a:prstGeom>
          <a:effectLst/>
        </p:spPr>
        <p:txBody>
          <a:bodyPr vert="horz" anchor="ctr">
            <a:normAutofit/>
          </a:bodyPr>
          <a:lstStyle>
            <a:lvl1pPr marL="0" algn="ctr">
              <a:buFont typeface="Arial"/>
              <a:buNone/>
              <a:defRPr sz="4800" b="0" cap="none">
                <a:latin typeface="Calibri"/>
                <a:cs typeface="Calibri"/>
              </a:defRPr>
            </a:lvl1pPr>
            <a:lvl2pPr marL="0">
              <a:buFont typeface="Arial"/>
              <a:buNone/>
              <a:defRPr sz="2500" cap="all">
                <a:latin typeface="Arial Black"/>
              </a:defRPr>
            </a:lvl2pPr>
            <a:lvl3pPr marL="0">
              <a:buNone/>
              <a:defRPr sz="2500" cap="all">
                <a:latin typeface="Arial Black"/>
              </a:defRPr>
            </a:lvl3pPr>
            <a:lvl4pPr marL="0">
              <a:buNone/>
              <a:defRPr sz="2500" cap="all">
                <a:latin typeface="Arial Black"/>
              </a:defRPr>
            </a:lvl4pPr>
            <a:lvl5pPr marL="0">
              <a:buNone/>
              <a:defRPr sz="2500" cap="all">
                <a:latin typeface="Arial Blac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2537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Title slide 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067"/>
            <a:ext cx="9144000" cy="608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9"/>
          <a:stretch/>
        </p:blipFill>
        <p:spPr>
          <a:xfrm>
            <a:off x="0" y="0"/>
            <a:ext cx="9144000" cy="5744308"/>
          </a:xfrm>
          <a:prstGeom prst="rect">
            <a:avLst/>
          </a:prstGeom>
        </p:spPr>
      </p:pic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29392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14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6153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439999"/>
            <a:ext cx="8416800" cy="4176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  <a:lvl6pPr marL="1800000" indent="0">
              <a:spcBef>
                <a:spcPts val="600"/>
              </a:spcBef>
              <a:buSzPct val="100000"/>
              <a:buFontTx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6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04678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37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ntro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2412000"/>
            <a:ext cx="8416801" cy="320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6153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04678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11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ntro, 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2412000"/>
            <a:ext cx="4032000" cy="320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2412000"/>
            <a:ext cx="4032000" cy="320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6153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04678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31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wo intros, 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4032000" cy="458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2000250"/>
            <a:ext cx="4032000" cy="361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2003062"/>
            <a:ext cx="4032000" cy="361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39012" y="1440000"/>
            <a:ext cx="4032000" cy="458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6153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04678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wo intros, two columns on black (1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2411999"/>
            <a:ext cx="4032000" cy="320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2412000"/>
            <a:ext cx="4032000" cy="320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>
                <a:solidFill>
                  <a:schemeClr val="bg1"/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6153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04678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03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wo intros, two columns 2 on black (2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60000" y="2411999"/>
            <a:ext cx="4032000" cy="320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445763" y="2967270"/>
            <a:ext cx="3852000" cy="2556000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2200">
                <a:solidFill>
                  <a:srgbClr val="FFFFFF"/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3pPr>
            <a:lvl4pPr marL="1440000" indent="-360000">
              <a:buSzPct val="100000"/>
              <a:buFontTx/>
              <a:buBlip>
                <a:blip r:embed="rId2"/>
              </a:buBlip>
              <a:defRPr sz="1400" baseline="0">
                <a:solidFill>
                  <a:schemeClr val="bg1"/>
                </a:solidFill>
                <a:latin typeface="Calibri"/>
                <a:cs typeface="Calibri"/>
              </a:defRPr>
            </a:lvl4pPr>
            <a:lvl5pPr marL="1800000" indent="-360000">
              <a:buSzPct val="100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737600" y="2412000"/>
            <a:ext cx="4032000" cy="3204000"/>
          </a:xfrm>
          <a:prstGeom prst="rect">
            <a:avLst/>
          </a:prstGeom>
          <a:noFill/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4833488" y="2966400"/>
            <a:ext cx="3852000" cy="2556000"/>
          </a:xfrm>
          <a:prstGeom prst="rect">
            <a:avLst/>
          </a:prstGeom>
          <a:noFill/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buSzPct val="100000"/>
              <a:buFontTx/>
              <a:buBlip>
                <a:blip r:embed="rId2"/>
              </a:buBlip>
              <a:defRPr sz="1400" baseline="0">
                <a:solidFill>
                  <a:schemeClr val="bg1"/>
                </a:solidFill>
                <a:latin typeface="Calibri"/>
                <a:cs typeface="Calibri"/>
              </a:defRPr>
            </a:lvl4pPr>
            <a:lvl5pPr marL="1800000" indent="-360000">
              <a:buSzPct val="100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153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04678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6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element, content on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1440000"/>
            <a:ext cx="4032000" cy="320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>
                <a:solidFill>
                  <a:schemeClr val="bg1"/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6153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04678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86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wo rows on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1440000"/>
            <a:ext cx="2699008" cy="1931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156208" y="1440000"/>
            <a:ext cx="5625842" cy="1931850"/>
          </a:xfrm>
          <a:prstGeom prst="rect">
            <a:avLst/>
          </a:prstGeom>
          <a:solidFill>
            <a:schemeClr val="bg1">
              <a:alpha val="50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28" hasCustomPrompt="1"/>
          </p:nvPr>
        </p:nvSpPr>
        <p:spPr>
          <a:xfrm>
            <a:off x="494090" y="2009775"/>
            <a:ext cx="2435391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bg1"/>
                </a:solidFill>
              </a:defRPr>
            </a:lvl4pPr>
            <a:lvl5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3295354" y="2009775"/>
            <a:ext cx="5372395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363823" y="3687900"/>
            <a:ext cx="2699008" cy="1931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3160031" y="3687900"/>
            <a:ext cx="5625842" cy="1931850"/>
          </a:xfrm>
          <a:prstGeom prst="rect">
            <a:avLst/>
          </a:prstGeom>
          <a:solidFill>
            <a:schemeClr val="bg1">
              <a:alpha val="50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32" hasCustomPrompt="1"/>
          </p:nvPr>
        </p:nvSpPr>
        <p:spPr>
          <a:xfrm>
            <a:off x="497913" y="4257675"/>
            <a:ext cx="2435391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bg1"/>
                </a:solidFill>
              </a:defRPr>
            </a:lvl4pPr>
            <a:lvl5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3299177" y="4257675"/>
            <a:ext cx="5372395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6153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04678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88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153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04678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2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&amp;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62"/>
          <a:stretch/>
        </p:blipFill>
        <p:spPr>
          <a:xfrm>
            <a:off x="0" y="0"/>
            <a:ext cx="9144000" cy="5591908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439999"/>
            <a:ext cx="8416800" cy="4176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  <a:lvl6pPr marL="1800000" indent="0">
              <a:spcBef>
                <a:spcPts val="600"/>
              </a:spcBef>
              <a:buSzPct val="100000"/>
              <a:buFontTx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6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29392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163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&amp;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439999"/>
            <a:ext cx="8416800" cy="4446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  <a:lvl6pPr marL="1800000" indent="0">
              <a:spcBef>
                <a:spcPts val="600"/>
              </a:spcBef>
              <a:buSzPct val="100000"/>
              <a:buFontTx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6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3"/>
          <a:stretch/>
        </p:blipFill>
        <p:spPr>
          <a:xfrm>
            <a:off x="0" y="0"/>
            <a:ext cx="9144000" cy="2651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0000" y="265178"/>
            <a:ext cx="6169137" cy="61405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83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ntro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2412000"/>
            <a:ext cx="8416801" cy="347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3"/>
          <a:stretch/>
        </p:blipFill>
        <p:spPr>
          <a:xfrm>
            <a:off x="0" y="0"/>
            <a:ext cx="9144000" cy="265176"/>
          </a:xfrm>
          <a:prstGeom prst="rect">
            <a:avLst/>
          </a:prstGeom>
        </p:spPr>
      </p:pic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0000" y="265178"/>
            <a:ext cx="6169137" cy="61405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91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ntro, Two Colum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2412000"/>
            <a:ext cx="4032000" cy="347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2412000"/>
            <a:ext cx="4032000" cy="347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3"/>
          <a:stretch/>
        </p:blipFill>
        <p:spPr>
          <a:xfrm>
            <a:off x="0" y="0"/>
            <a:ext cx="9144000" cy="265176"/>
          </a:xfrm>
          <a:prstGeom prst="rect">
            <a:avLst/>
          </a:prstGeom>
        </p:spPr>
      </p:pic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0000" y="265178"/>
            <a:ext cx="6169137" cy="61405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37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wo intros, two colum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4032000" cy="458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2000250"/>
            <a:ext cx="4032000" cy="388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2003062"/>
            <a:ext cx="4032000" cy="388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39012" y="1440000"/>
            <a:ext cx="4032000" cy="458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3"/>
          <a:stretch/>
        </p:blipFill>
        <p:spPr>
          <a:xfrm>
            <a:off x="0" y="0"/>
            <a:ext cx="9144000" cy="265176"/>
          </a:xfrm>
          <a:prstGeom prst="rect">
            <a:avLst/>
          </a:prstGeom>
        </p:spPr>
      </p:pic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0000" y="265178"/>
            <a:ext cx="6169137" cy="61405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76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wo intros, two columns on black (1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2411999"/>
            <a:ext cx="4032000" cy="347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2412000"/>
            <a:ext cx="4032000" cy="347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>
                <a:solidFill>
                  <a:schemeClr val="bg1"/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3"/>
          <a:stretch/>
        </p:blipFill>
        <p:spPr>
          <a:xfrm>
            <a:off x="0" y="0"/>
            <a:ext cx="9144000" cy="265176"/>
          </a:xfrm>
          <a:prstGeom prst="rect">
            <a:avLst/>
          </a:prstGeom>
        </p:spPr>
      </p:pic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0000" y="265178"/>
            <a:ext cx="6169137" cy="61405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945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wo intros, two columns on black (2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60000" y="2411999"/>
            <a:ext cx="4032000" cy="347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445763" y="2967270"/>
            <a:ext cx="3852000" cy="2826000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2200">
                <a:solidFill>
                  <a:srgbClr val="FFFFFF"/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3pPr>
            <a:lvl4pPr marL="1440000" indent="-360000">
              <a:buSzPct val="100000"/>
              <a:buFontTx/>
              <a:buBlip>
                <a:blip r:embed="rId2"/>
              </a:buBlip>
              <a:defRPr sz="1400" baseline="0">
                <a:solidFill>
                  <a:schemeClr val="bg1"/>
                </a:solidFill>
                <a:latin typeface="Calibri"/>
                <a:cs typeface="Calibri"/>
              </a:defRPr>
            </a:lvl4pPr>
            <a:lvl5pPr marL="1800000" indent="-360000">
              <a:buSzPct val="100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737600" y="2412000"/>
            <a:ext cx="4032000" cy="3474000"/>
          </a:xfrm>
          <a:prstGeom prst="rect">
            <a:avLst/>
          </a:prstGeom>
          <a:noFill/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4833488" y="2966400"/>
            <a:ext cx="3852000" cy="2824800"/>
          </a:xfrm>
          <a:prstGeom prst="rect">
            <a:avLst/>
          </a:prstGeom>
          <a:noFill/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buSzPct val="100000"/>
              <a:buFontTx/>
              <a:buBlip>
                <a:blip r:embed="rId2"/>
              </a:buBlip>
              <a:defRPr sz="1400" baseline="0">
                <a:solidFill>
                  <a:schemeClr val="bg1"/>
                </a:solidFill>
                <a:latin typeface="Calibri"/>
                <a:cs typeface="Calibri"/>
              </a:defRPr>
            </a:lvl4pPr>
            <a:lvl5pPr marL="1800000" indent="-360000">
              <a:buSzPct val="100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3"/>
          <a:stretch/>
        </p:blipFill>
        <p:spPr>
          <a:xfrm>
            <a:off x="0" y="0"/>
            <a:ext cx="9144000" cy="265176"/>
          </a:xfrm>
          <a:prstGeom prst="rect">
            <a:avLst/>
          </a:prstGeom>
        </p:spPr>
      </p:pic>
      <p:sp>
        <p:nvSpPr>
          <p:cNvPr id="2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0000" y="265178"/>
            <a:ext cx="6169137" cy="61405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20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element, content on 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1440000"/>
            <a:ext cx="4032000" cy="320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200">
                <a:solidFill>
                  <a:schemeClr val="bg1"/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3"/>
          <a:stretch/>
        </p:blipFill>
        <p:spPr>
          <a:xfrm>
            <a:off x="0" y="0"/>
            <a:ext cx="9144000" cy="265176"/>
          </a:xfrm>
          <a:prstGeom prst="rect">
            <a:avLst/>
          </a:prstGeom>
        </p:spPr>
      </p:pic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265178"/>
            <a:ext cx="6169137" cy="61405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95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wo rows on 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1440000"/>
            <a:ext cx="2699008" cy="1931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156208" y="1440000"/>
            <a:ext cx="5625842" cy="1931850"/>
          </a:xfrm>
          <a:prstGeom prst="rect">
            <a:avLst/>
          </a:prstGeom>
          <a:solidFill>
            <a:schemeClr val="bg1">
              <a:alpha val="50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28" hasCustomPrompt="1"/>
          </p:nvPr>
        </p:nvSpPr>
        <p:spPr>
          <a:xfrm>
            <a:off x="494090" y="2009775"/>
            <a:ext cx="2435391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bg1"/>
                </a:solidFill>
              </a:defRPr>
            </a:lvl4pPr>
            <a:lvl5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3295354" y="2009775"/>
            <a:ext cx="5372395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363823" y="3783150"/>
            <a:ext cx="2699008" cy="1931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3160031" y="3783150"/>
            <a:ext cx="5625842" cy="1931850"/>
          </a:xfrm>
          <a:prstGeom prst="rect">
            <a:avLst/>
          </a:prstGeom>
          <a:solidFill>
            <a:schemeClr val="bg1">
              <a:alpha val="50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32" hasCustomPrompt="1"/>
          </p:nvPr>
        </p:nvSpPr>
        <p:spPr>
          <a:xfrm>
            <a:off x="497913" y="4352925"/>
            <a:ext cx="2435391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bg1"/>
                </a:solidFill>
              </a:defRPr>
            </a:lvl4pPr>
            <a:lvl5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3299177" y="4352925"/>
            <a:ext cx="5372395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2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-360000">
              <a:buSzPct val="100000"/>
              <a:buFontTx/>
              <a:buBlip>
                <a:blip r:embed="rId3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3"/>
          <a:stretch/>
        </p:blipFill>
        <p:spPr>
          <a:xfrm>
            <a:off x="0" y="0"/>
            <a:ext cx="9144000" cy="265176"/>
          </a:xfrm>
          <a:prstGeom prst="rect">
            <a:avLst/>
          </a:prstGeom>
        </p:spPr>
      </p:pic>
      <p:sp>
        <p:nvSpPr>
          <p:cNvPr id="2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000" y="265178"/>
            <a:ext cx="6169137" cy="61405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287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15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3"/>
          <a:stretch/>
        </p:blipFill>
        <p:spPr>
          <a:xfrm>
            <a:off x="0" y="0"/>
            <a:ext cx="9144000" cy="265176"/>
          </a:xfrm>
          <a:prstGeom prst="rect">
            <a:avLst/>
          </a:prstGeom>
        </p:spPr>
      </p:pic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0000" y="265178"/>
            <a:ext cx="6169137" cy="61405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79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ction header slid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267"/>
            <a:ext cx="9144000" cy="638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12" y="2391855"/>
            <a:ext cx="5746589" cy="1940760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 b="0" cap="none">
                <a:solidFill>
                  <a:srgbClr val="E89A0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712" y="4504785"/>
            <a:ext cx="5746589" cy="208609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buNone/>
              <a:defRPr sz="2400">
                <a:solidFill>
                  <a:schemeClr val="bg1"/>
                </a:solidFill>
                <a:latin typeface="Calibri"/>
                <a:cs typeface="Calibri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-1466964" y="2082403"/>
            <a:ext cx="4166394" cy="1589"/>
          </a:xfrm>
          <a:prstGeom prst="line">
            <a:avLst/>
          </a:prstGeom>
          <a:ln>
            <a:solidFill>
              <a:srgbClr val="E89A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ntro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5"/>
          <a:stretch/>
        </p:blipFill>
        <p:spPr>
          <a:xfrm>
            <a:off x="0" y="0"/>
            <a:ext cx="9144000" cy="5673969"/>
          </a:xfrm>
          <a:prstGeom prst="rect">
            <a:avLst/>
          </a:prstGeom>
        </p:spPr>
      </p:pic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2412000"/>
            <a:ext cx="8416801" cy="320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29392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77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Depar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ection header slid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267"/>
            <a:ext cx="9144000" cy="638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4934" y="2391855"/>
            <a:ext cx="5746589" cy="1940760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r">
              <a:lnSpc>
                <a:spcPts val="6600"/>
              </a:lnSpc>
              <a:defRPr sz="4800" b="0" cap="none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934" y="4504785"/>
            <a:ext cx="5746589" cy="208609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ts val="2200"/>
              </a:lnSpc>
              <a:buNone/>
              <a:defRPr sz="2400" baseline="0">
                <a:solidFill>
                  <a:schemeClr val="bg1"/>
                </a:solidFill>
                <a:latin typeface="Calibri"/>
                <a:cs typeface="Calibri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 rot="5400000">
            <a:off x="-655580" y="4220674"/>
            <a:ext cx="4041787" cy="38415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 b="1" cap="all" baseline="0">
                <a:solidFill>
                  <a:srgbClr val="E89A0A"/>
                </a:solidFill>
                <a:latin typeface="Calibri"/>
                <a:cs typeface="Calibri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DEPARTMENT NAME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6316426" y="2083197"/>
            <a:ext cx="4166394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 rot="5400000">
            <a:off x="-962811" y="4220674"/>
            <a:ext cx="4041787" cy="38415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500" b="1" cap="all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REGION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36ECEE28-F757-3340-A117-4EB3902EB2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3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 slide_BG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0"/>
            <a:ext cx="9144000" cy="6858000"/>
          </a:xfrm>
          <a:prstGeom prst="rect">
            <a:avLst/>
          </a:prstGeom>
        </p:spPr>
      </p:pic>
      <p:pic>
        <p:nvPicPr>
          <p:cNvPr id="7" name="Picture 6" descr="Title-slide-with-image_BG_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58733"/>
            <a:ext cx="9144001" cy="261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28" y="4916858"/>
            <a:ext cx="4558675" cy="1102941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>
              <a:lnSpc>
                <a:spcPts val="4600"/>
              </a:lnSpc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28" y="6054183"/>
            <a:ext cx="4558675" cy="58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sz="1800">
                <a:solidFill>
                  <a:srgbClr val="E89A0A"/>
                </a:solidFill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-2670219" y="3288039"/>
            <a:ext cx="6576082" cy="1588"/>
          </a:xfrm>
          <a:prstGeom prst="line">
            <a:avLst/>
          </a:prstGeom>
          <a:ln>
            <a:solidFill>
              <a:srgbClr val="E89A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 bwMode="auto">
          <a:xfrm>
            <a:off x="9309100" y="2781300"/>
            <a:ext cx="18466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marL="265113" marR="0" indent="-265113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4"/>
              </a:buBlip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9" charset="0"/>
              <a:ea typeface="ヒラギノ角ゴ Pro W3" pitchFamily="-109" charset="-128"/>
              <a:cs typeface="Arial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8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 Exa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 slide_BG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0"/>
            <a:ext cx="9144000" cy="6858000"/>
          </a:xfrm>
          <a:prstGeom prst="rect">
            <a:avLst/>
          </a:prstGeom>
        </p:spPr>
      </p:pic>
      <p:pic>
        <p:nvPicPr>
          <p:cNvPr id="7" name="Picture 6" descr="Title-slide-with-image_BG_02.png"/>
          <p:cNvPicPr>
            <a:picLocks noChangeAspect="1"/>
          </p:cNvPicPr>
          <p:nvPr/>
        </p:nvPicPr>
        <p:blipFill rotWithShape="1">
          <a:blip r:embed="rId3"/>
          <a:srcRect b="36451"/>
          <a:stretch/>
        </p:blipFill>
        <p:spPr>
          <a:xfrm>
            <a:off x="-1" y="5195450"/>
            <a:ext cx="9144001" cy="1662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28" y="5218610"/>
            <a:ext cx="4558675" cy="1102941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>
              <a:lnSpc>
                <a:spcPts val="4600"/>
              </a:lnSpc>
              <a:defRPr sz="28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28" y="6321551"/>
            <a:ext cx="4558675" cy="3992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sz="1800">
                <a:solidFill>
                  <a:srgbClr val="E89A0A"/>
                </a:solidFill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-2670219" y="3288039"/>
            <a:ext cx="6576082" cy="1588"/>
          </a:xfrm>
          <a:prstGeom prst="line">
            <a:avLst/>
          </a:prstGeom>
          <a:ln>
            <a:solidFill>
              <a:srgbClr val="E89A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 bwMode="auto">
          <a:xfrm>
            <a:off x="9309100" y="2781300"/>
            <a:ext cx="18466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marL="265113" marR="0" indent="-265113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4"/>
              </a:buBlip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9" charset="0"/>
              <a:ea typeface="ヒラギノ角ゴ Pro W3" pitchFamily="-109" charset="-128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10423859" y="5470358"/>
            <a:ext cx="452688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marL="265113" marR="0" indent="-265113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4"/>
              </a:buBlip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9" charset="0"/>
              <a:ea typeface="ヒラギノ角ゴ Pro W3" pitchFamily="-109" charset="-128"/>
              <a:cs typeface="Arial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7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tructions">
    <p:bg>
      <p:bgPr>
        <a:solidFill>
          <a:srgbClr val="B6B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e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r="10644" b="12136"/>
          <a:stretch/>
        </p:blipFill>
        <p:spPr>
          <a:xfrm>
            <a:off x="443649" y="196235"/>
            <a:ext cx="8218569" cy="64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28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6019800" cy="79216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D92A76-8C0B-4D46-B6FB-7F140C9FAE50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A65FE-B622-4016-AA2F-9680873FF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5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ntro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86"/>
          <a:stretch/>
        </p:blipFill>
        <p:spPr>
          <a:xfrm>
            <a:off x="0" y="0"/>
            <a:ext cx="9144000" cy="4794738"/>
          </a:xfrm>
          <a:prstGeom prst="rect">
            <a:avLst/>
          </a:prstGeom>
        </p:spPr>
      </p:pic>
      <p:sp>
        <p:nvSpPr>
          <p:cNvPr id="1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2412000"/>
            <a:ext cx="4032000" cy="320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2412000"/>
            <a:ext cx="4032000" cy="320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29392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5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wo Intros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33"/>
          <a:stretch/>
        </p:blipFill>
        <p:spPr>
          <a:xfrm>
            <a:off x="0" y="0"/>
            <a:ext cx="9144000" cy="5580185"/>
          </a:xfrm>
          <a:prstGeom prst="rect">
            <a:avLst/>
          </a:prstGeom>
        </p:spPr>
      </p:pic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4032000" cy="458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2000250"/>
            <a:ext cx="4032000" cy="388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2003062"/>
            <a:ext cx="4032000" cy="388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39012" y="1440000"/>
            <a:ext cx="4032000" cy="458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338646" y="7889631"/>
            <a:ext cx="473206" cy="3693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marL="285750" marR="0" indent="-285750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Blip>
                <a:blip r:embed="rId3"/>
              </a:buBlip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109" charset="0"/>
              <a:ea typeface="ヒラギノ角ゴ Pro W3" pitchFamily="-109" charset="-128"/>
              <a:cs typeface="Arial"/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29392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5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os, two columns on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88"/>
          <a:stretch/>
        </p:blipFill>
        <p:spPr>
          <a:xfrm>
            <a:off x="0" y="0"/>
            <a:ext cx="9144000" cy="5884985"/>
          </a:xfrm>
          <a:prstGeom prst="rect">
            <a:avLst/>
          </a:prstGeom>
        </p:spPr>
      </p:pic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2411999"/>
            <a:ext cx="4032000" cy="320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2412000"/>
            <a:ext cx="4032000" cy="320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200">
                <a:solidFill>
                  <a:schemeClr val="bg1"/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bg1"/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29392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9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wo intros, two columns on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5"/>
          <a:stretch/>
        </p:blipFill>
        <p:spPr>
          <a:xfrm>
            <a:off x="0" y="0"/>
            <a:ext cx="9144000" cy="5556738"/>
          </a:xfrm>
          <a:prstGeom prst="rect">
            <a:avLst/>
          </a:prstGeom>
        </p:spPr>
      </p:pic>
      <p:sp>
        <p:nvSpPr>
          <p:cNvPr id="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60000" y="2411999"/>
            <a:ext cx="4032000" cy="320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445763" y="2967270"/>
            <a:ext cx="3852000" cy="2556000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3"/>
              </a:buBlip>
              <a:defRPr sz="2200">
                <a:solidFill>
                  <a:srgbClr val="FFFFFF"/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3"/>
              </a:buBlip>
              <a:defRPr sz="2000">
                <a:solidFill>
                  <a:srgbClr val="FFFFFF"/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3pPr>
            <a:lvl4pPr marL="1440000" indent="-360000">
              <a:buSzPct val="100000"/>
              <a:buFontTx/>
              <a:buBlip>
                <a:blip r:embed="rId3"/>
              </a:buBlip>
              <a:defRPr sz="1400" baseline="0">
                <a:solidFill>
                  <a:schemeClr val="bg1"/>
                </a:solidFill>
                <a:latin typeface="Calibri"/>
                <a:cs typeface="Calibri"/>
              </a:defRPr>
            </a:lvl4pPr>
            <a:lvl5pPr marL="1800000" indent="-360000">
              <a:buSzPct val="100000"/>
              <a:buFontTx/>
              <a:buBlip>
                <a:blip r:embed="rId3"/>
              </a:buBlip>
              <a:defRPr sz="14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737600" y="2412000"/>
            <a:ext cx="4032000" cy="3204000"/>
          </a:xfrm>
          <a:prstGeom prst="rect">
            <a:avLst/>
          </a:prstGeom>
          <a:noFill/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4833488" y="2966400"/>
            <a:ext cx="3852000" cy="2556000"/>
          </a:xfrm>
          <a:prstGeom prst="rect">
            <a:avLst/>
          </a:prstGeom>
          <a:noFill/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3"/>
              </a:buBlip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1440000" indent="-360000">
              <a:buSzPct val="100000"/>
              <a:buFontTx/>
              <a:buBlip>
                <a:blip r:embed="rId3"/>
              </a:buBlip>
              <a:defRPr sz="1400" baseline="0">
                <a:solidFill>
                  <a:schemeClr val="bg1"/>
                </a:solidFill>
                <a:latin typeface="Calibri"/>
                <a:cs typeface="Calibri"/>
              </a:defRPr>
            </a:lvl4pPr>
            <a:lvl5pPr marL="1800000" indent="-360000">
              <a:buSzPct val="100000"/>
              <a:buFontTx/>
              <a:buBlip>
                <a:blip r:embed="rId3"/>
              </a:buBlip>
              <a:defRPr sz="1400">
                <a:solidFill>
                  <a:schemeClr val="bg1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0000" y="1440000"/>
            <a:ext cx="8416800" cy="86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29392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element, content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2"/>
          <a:stretch/>
        </p:blipFill>
        <p:spPr>
          <a:xfrm>
            <a:off x="0" y="0"/>
            <a:ext cx="9144000" cy="5709138"/>
          </a:xfrm>
          <a:prstGeom prst="rect">
            <a:avLst/>
          </a:prstGeom>
        </p:spPr>
      </p:pic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739012" y="1440000"/>
            <a:ext cx="4032000" cy="320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>
            <a:normAutofit/>
          </a:bodyPr>
          <a:lstStyle>
            <a:lvl1pPr marL="36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200">
                <a:solidFill>
                  <a:schemeClr val="bg1"/>
                </a:solidFill>
                <a:latin typeface="Calibri"/>
                <a:cs typeface="Calibri"/>
              </a:defRPr>
            </a:lvl1pPr>
            <a:lvl2pPr marL="72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Calibri"/>
                <a:cs typeface="Calibri"/>
              </a:defRPr>
            </a:lvl2pPr>
            <a:lvl3pPr marL="108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bg1"/>
                </a:solidFill>
                <a:latin typeface="Calibri"/>
                <a:cs typeface="Calibri"/>
              </a:defRPr>
            </a:lvl3pPr>
            <a:lvl4pPr marL="144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4pPr>
            <a:lvl5pPr marL="1800000" indent="-360000">
              <a:spcBef>
                <a:spcPts val="600"/>
              </a:spcBef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29392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0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5"/>
          <a:stretch/>
        </p:blipFill>
        <p:spPr>
          <a:xfrm>
            <a:off x="0" y="0"/>
            <a:ext cx="9144000" cy="5673969"/>
          </a:xfrm>
          <a:prstGeom prst="rect">
            <a:avLst/>
          </a:prstGeom>
        </p:spPr>
      </p:pic>
      <p:sp>
        <p:nvSpPr>
          <p:cNvPr id="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1440000"/>
            <a:ext cx="2699008" cy="1931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156208" y="1440000"/>
            <a:ext cx="5625842" cy="1931850"/>
          </a:xfrm>
          <a:prstGeom prst="rect">
            <a:avLst/>
          </a:prstGeom>
          <a:solidFill>
            <a:schemeClr val="bg1">
              <a:alpha val="50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28" hasCustomPrompt="1"/>
          </p:nvPr>
        </p:nvSpPr>
        <p:spPr>
          <a:xfrm>
            <a:off x="494090" y="2009775"/>
            <a:ext cx="2435391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4"/>
              </a:buBlip>
              <a:defRPr sz="1600">
                <a:solidFill>
                  <a:schemeClr val="bg1"/>
                </a:solidFill>
              </a:defRPr>
            </a:lvl4pPr>
            <a:lvl5pPr marL="0" indent="-360000">
              <a:buSzPct val="100000"/>
              <a:buFontTx/>
              <a:buBlip>
                <a:blip r:embed="rId4"/>
              </a:buBlip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3295354" y="2009775"/>
            <a:ext cx="5372395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4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-360000">
              <a:buSzPct val="100000"/>
              <a:buFontTx/>
              <a:buBlip>
                <a:blip r:embed="rId4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363823" y="3687900"/>
            <a:ext cx="2699008" cy="1931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0" cap="none" baseline="0" smtClean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3160031" y="3687900"/>
            <a:ext cx="5625842" cy="1931850"/>
          </a:xfrm>
          <a:prstGeom prst="rect">
            <a:avLst/>
          </a:prstGeom>
          <a:solidFill>
            <a:schemeClr val="bg1">
              <a:alpha val="50000"/>
            </a:schemeClr>
          </a:solidFill>
          <a:effectLst/>
        </p:spPr>
        <p:txBody>
          <a:bodyPr lIns="216000" tIns="140400" rIns="216000" bIns="0">
            <a:noAutofit/>
          </a:bodyPr>
          <a:lstStyle>
            <a:lvl1pPr marL="0" indent="0">
              <a:buFont typeface="Arial"/>
              <a:buNone/>
              <a:defRPr lang="en-US" sz="2400" b="1" cap="none" baseline="0" smtClean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32" hasCustomPrompt="1"/>
          </p:nvPr>
        </p:nvSpPr>
        <p:spPr>
          <a:xfrm>
            <a:off x="497913" y="4257675"/>
            <a:ext cx="2435391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4"/>
              </a:buBlip>
              <a:defRPr sz="1600">
                <a:solidFill>
                  <a:schemeClr val="bg1"/>
                </a:solidFill>
              </a:defRPr>
            </a:lvl4pPr>
            <a:lvl5pPr marL="0" indent="-360000">
              <a:buSzPct val="100000"/>
              <a:buFontTx/>
              <a:buBlip>
                <a:blip r:embed="rId4"/>
              </a:buBlip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3299177" y="4257675"/>
            <a:ext cx="5372395" cy="1262015"/>
          </a:xfrm>
          <a:prstGeom prst="rect">
            <a:avLst/>
          </a:prstGeom>
        </p:spPr>
        <p:txBody>
          <a:bodyPr vert="horz"/>
          <a:lstStyle>
            <a:lvl1pPr marL="360000" indent="-360000"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  <a:lvl2pPr marL="720000" indent="-360000"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2pPr>
            <a:lvl3pPr marL="1170000" indent="-360000">
              <a:buSzPct val="100000"/>
              <a:buFontTx/>
              <a:buBlip>
                <a:blip r:embed="rId3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3pPr>
            <a:lvl4pPr marL="0" indent="-360000">
              <a:buSzPct val="100000"/>
              <a:buFontTx/>
              <a:buBlip>
                <a:blip r:embed="rId4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-360000">
              <a:buSzPct val="100000"/>
              <a:buFontTx/>
              <a:buBlip>
                <a:blip r:embed="rId4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 bwMode="auto">
          <a:xfrm>
            <a:off x="360000" y="129392"/>
            <a:ext cx="6169137" cy="61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0"/>
          <a:stretch/>
        </p:blipFill>
        <p:spPr>
          <a:xfrm>
            <a:off x="0" y="6364224"/>
            <a:ext cx="9144000" cy="493776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59999" y="6454548"/>
            <a:ext cx="2621196" cy="36587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3257550" y="6454548"/>
            <a:ext cx="2717365" cy="365874"/>
          </a:xfrm>
          <a:prstGeom prst="rect">
            <a:avLst/>
          </a:prstGeom>
        </p:spPr>
        <p:txBody>
          <a:bodyPr/>
          <a:lstStyle>
            <a:lvl1pPr marL="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endParaRPr lang="en-US" sz="9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234938" y="6454548"/>
            <a:ext cx="58839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DD20275-629D-4FD4-9360-37E3F7D8FFC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86"/>
          <a:stretch/>
        </p:blipFill>
        <p:spPr>
          <a:xfrm>
            <a:off x="0" y="0"/>
            <a:ext cx="9144000" cy="47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7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  <p:sldLayoutId id="214748376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9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microsoft.com/office/2007/relationships/hdphoto" Target="../media/hdphoto4.wdp"/><Relationship Id="rId18" Type="http://schemas.openxmlformats.org/officeDocument/2006/relationships/image" Target="../media/image24.png"/><Relationship Id="rId3" Type="http://schemas.openxmlformats.org/officeDocument/2006/relationships/image" Target="../media/image14.wmf"/><Relationship Id="rId21" Type="http://schemas.openxmlformats.org/officeDocument/2006/relationships/image" Target="../media/image27.jpeg"/><Relationship Id="rId7" Type="http://schemas.microsoft.com/office/2007/relationships/hdphoto" Target="../media/hdphoto2.wdp"/><Relationship Id="rId12" Type="http://schemas.openxmlformats.org/officeDocument/2006/relationships/image" Target="../media/image20.jpeg"/><Relationship Id="rId17" Type="http://schemas.openxmlformats.org/officeDocument/2006/relationships/image" Target="../media/image23.png"/><Relationship Id="rId2" Type="http://schemas.openxmlformats.org/officeDocument/2006/relationships/image" Target="../media/image13.wmf"/><Relationship Id="rId16" Type="http://schemas.openxmlformats.org/officeDocument/2006/relationships/image" Target="../media/image22.pn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24" Type="http://schemas.openxmlformats.org/officeDocument/2006/relationships/image" Target="../media/image30.jpeg"/><Relationship Id="rId5" Type="http://schemas.microsoft.com/office/2007/relationships/hdphoto" Target="../media/hdphoto1.wdp"/><Relationship Id="rId15" Type="http://schemas.microsoft.com/office/2007/relationships/hdphoto" Target="../media/hdphoto5.wdp"/><Relationship Id="rId23" Type="http://schemas.openxmlformats.org/officeDocument/2006/relationships/image" Target="../media/image29.jpeg"/><Relationship Id="rId10" Type="http://schemas.openxmlformats.org/officeDocument/2006/relationships/image" Target="../media/image19.jpeg"/><Relationship Id="rId19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8.wmf"/><Relationship Id="rId14" Type="http://schemas.openxmlformats.org/officeDocument/2006/relationships/image" Target="../media/image21.png"/><Relationship Id="rId22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Lander Nordal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2017 MECOP Presentation</a:t>
            </a:r>
          </a:p>
        </p:txBody>
      </p:sp>
    </p:spTree>
    <p:extLst>
      <p:ext uri="{BB962C8B-B14F-4D97-AF65-F5344CB8AC3E}">
        <p14:creationId xmlns:p14="http://schemas.microsoft.com/office/powerpoint/2010/main" val="76119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Several bumpers built</a:t>
            </a:r>
          </a:p>
          <a:p>
            <a:pPr lvl="1"/>
            <a:r>
              <a:rPr lang="en-US" dirty="0"/>
              <a:t>Liked the tool</a:t>
            </a:r>
          </a:p>
          <a:p>
            <a:pPr lvl="1"/>
            <a:r>
              <a:rPr lang="en-US" dirty="0"/>
              <a:t>Magnets not working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From Plant</a:t>
            </a:r>
          </a:p>
        </p:txBody>
      </p:sp>
      <p:pic>
        <p:nvPicPr>
          <p:cNvPr id="3074" name="Picture 2" descr="C:\Users\scmlnord\Desktop\MECOP Presentation\Tooling pics from Ramos\IMG_0282_resiz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000125"/>
            <a:ext cx="3905165" cy="520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1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 Pickoff tools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Design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8820" l="464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066800"/>
            <a:ext cx="4633192" cy="256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4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70"/>
          <a:stretch/>
        </p:blipFill>
        <p:spPr bwMode="auto">
          <a:xfrm>
            <a:off x="5562600" y="3600257"/>
            <a:ext cx="3696541" cy="260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" r="3872"/>
          <a:stretch/>
        </p:blipFill>
        <p:spPr bwMode="auto">
          <a:xfrm>
            <a:off x="38100" y="3428999"/>
            <a:ext cx="52482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601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Task: </a:t>
            </a:r>
          </a:p>
          <a:p>
            <a:pPr lvl="1"/>
            <a:r>
              <a:rPr lang="en-US" dirty="0"/>
              <a:t>Upgrade aPriori to latest version</a:t>
            </a:r>
          </a:p>
          <a:p>
            <a:r>
              <a:rPr lang="en-US" b="1" dirty="0"/>
              <a:t>Steps:</a:t>
            </a:r>
          </a:p>
          <a:p>
            <a:pPr lvl="1"/>
            <a:r>
              <a:rPr lang="en-US" dirty="0"/>
              <a:t>Run test parts in current version</a:t>
            </a:r>
          </a:p>
          <a:p>
            <a:pPr lvl="1"/>
            <a:r>
              <a:rPr lang="en-US" dirty="0"/>
              <a:t>Upgrade a test environment</a:t>
            </a:r>
          </a:p>
          <a:p>
            <a:pPr lvl="2"/>
            <a:r>
              <a:rPr lang="en-US" dirty="0"/>
              <a:t>Run test parts</a:t>
            </a:r>
          </a:p>
          <a:p>
            <a:pPr lvl="1"/>
            <a:r>
              <a:rPr lang="en-US" dirty="0"/>
              <a:t>Upgrade Production Environment</a:t>
            </a:r>
          </a:p>
          <a:p>
            <a:pPr lvl="2"/>
            <a:r>
              <a:rPr lang="en-US" dirty="0"/>
              <a:t>Run test parts</a:t>
            </a:r>
          </a:p>
          <a:p>
            <a:pPr lvl="1"/>
            <a:r>
              <a:rPr lang="en-US" dirty="0"/>
              <a:t>Release updated upgrade files and instructions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aPriori - Upgrade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20574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78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Problem:</a:t>
            </a:r>
          </a:p>
          <a:p>
            <a:pPr lvl="1"/>
            <a:r>
              <a:rPr lang="en-US" dirty="0"/>
              <a:t>How to update/organize standard parts </a:t>
            </a:r>
          </a:p>
          <a:p>
            <a:r>
              <a:rPr lang="en-US" b="1" dirty="0"/>
              <a:t>Task:</a:t>
            </a:r>
          </a:p>
          <a:p>
            <a:pPr lvl="1"/>
            <a:r>
              <a:rPr lang="en-US" dirty="0"/>
              <a:t>Update the standard parts library</a:t>
            </a:r>
          </a:p>
          <a:p>
            <a:r>
              <a:rPr lang="en-US" b="1" dirty="0"/>
              <a:t>Steps:</a:t>
            </a:r>
          </a:p>
          <a:p>
            <a:pPr lvl="1"/>
            <a:r>
              <a:rPr lang="en-US" dirty="0"/>
              <a:t>Standard Library Cleanup</a:t>
            </a:r>
          </a:p>
          <a:p>
            <a:pPr lvl="2"/>
            <a:r>
              <a:rPr lang="en-US" dirty="0"/>
              <a:t>Different colors</a:t>
            </a:r>
          </a:p>
          <a:p>
            <a:pPr lvl="2"/>
            <a:r>
              <a:rPr lang="en-US" dirty="0"/>
              <a:t>Link to website</a:t>
            </a:r>
          </a:p>
          <a:p>
            <a:pPr lvl="1"/>
            <a:r>
              <a:rPr lang="en-US" dirty="0"/>
              <a:t>New Standard Parts</a:t>
            </a:r>
          </a:p>
          <a:p>
            <a:pPr lvl="1"/>
            <a:r>
              <a:rPr lang="en-US" dirty="0"/>
              <a:t>Master Assembly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Tooling Library – Update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286000"/>
            <a:ext cx="1881425" cy="170224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024" y="2590800"/>
            <a:ext cx="1836427" cy="1608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199329"/>
            <a:ext cx="2533651" cy="199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1" y="3988242"/>
            <a:ext cx="1873173" cy="1721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38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59999" y="1439999"/>
            <a:ext cx="3754801" cy="4176000"/>
          </a:xfrm>
        </p:spPr>
        <p:txBody>
          <a:bodyPr/>
          <a:lstStyle/>
          <a:p>
            <a:r>
              <a:rPr lang="en-US" b="1" dirty="0"/>
              <a:t>Me</a:t>
            </a:r>
          </a:p>
          <a:p>
            <a:pPr lvl="1"/>
            <a:r>
              <a:rPr lang="en-US" dirty="0"/>
              <a:t>Constraining Techniques</a:t>
            </a:r>
          </a:p>
          <a:p>
            <a:pPr lvl="1"/>
            <a:r>
              <a:rPr lang="en-US" dirty="0"/>
              <a:t>GD&amp;T/Print Reading</a:t>
            </a:r>
          </a:p>
          <a:p>
            <a:pPr lvl="1"/>
            <a:r>
              <a:rPr lang="en-US" dirty="0"/>
              <a:t>CREO</a:t>
            </a:r>
          </a:p>
          <a:p>
            <a:pPr lvl="2"/>
            <a:r>
              <a:rPr lang="en-US" sz="2200" dirty="0"/>
              <a:t>Family tables</a:t>
            </a:r>
          </a:p>
          <a:p>
            <a:pPr lvl="2"/>
            <a:r>
              <a:rPr lang="en-US" sz="2200" dirty="0"/>
              <a:t>Hyperlinks</a:t>
            </a:r>
          </a:p>
          <a:p>
            <a:pPr lvl="1"/>
            <a:r>
              <a:rPr lang="en-US" dirty="0"/>
              <a:t>MySQL</a:t>
            </a:r>
          </a:p>
          <a:p>
            <a:pPr lvl="1"/>
            <a:r>
              <a:rPr lang="en-US" dirty="0"/>
              <a:t>Database Logic</a:t>
            </a:r>
          </a:p>
          <a:p>
            <a:pPr lvl="1"/>
            <a:r>
              <a:rPr lang="en-US" dirty="0"/>
              <a:t>DFM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67200" y="1362075"/>
            <a:ext cx="472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2400" b="1" dirty="0">
                <a:latin typeface="Calibri" panose="020F0502020204030204" pitchFamily="34" charset="0"/>
              </a:rPr>
              <a:t>HYG</a:t>
            </a:r>
          </a:p>
          <a:p>
            <a:pPr marL="742950" lvl="1" indent="-285750">
              <a:buBlip>
                <a:blip r:embed="rId2"/>
              </a:buBlip>
            </a:pPr>
            <a:r>
              <a:rPr lang="en-US" sz="2200" dirty="0">
                <a:latin typeface="Calibri" panose="020F0502020204030204" pitchFamily="34" charset="0"/>
              </a:rPr>
              <a:t>Tools</a:t>
            </a:r>
          </a:p>
          <a:p>
            <a:pPr marL="742950" lvl="1" indent="-285750">
              <a:buBlip>
                <a:blip r:embed="rId2"/>
              </a:buBlip>
            </a:pPr>
            <a:r>
              <a:rPr lang="en-US" sz="2200" dirty="0">
                <a:latin typeface="Calibri" panose="020F0502020204030204" pitchFamily="34" charset="0"/>
              </a:rPr>
              <a:t>Latest version of aPriori</a:t>
            </a:r>
          </a:p>
          <a:p>
            <a:pPr marL="742950" lvl="1" indent="-285750">
              <a:buBlip>
                <a:blip r:embed="rId2"/>
              </a:buBlip>
            </a:pPr>
            <a:r>
              <a:rPr lang="en-US" sz="2200" dirty="0">
                <a:latin typeface="Calibri" panose="020F0502020204030204" pitchFamily="34" charset="0"/>
              </a:rPr>
              <a:t>Cost comparisons </a:t>
            </a:r>
          </a:p>
          <a:p>
            <a:pPr marL="742950" lvl="1" indent="-285750">
              <a:buBlip>
                <a:blip r:embed="rId2"/>
              </a:buBlip>
            </a:pPr>
            <a:r>
              <a:rPr lang="en-US" sz="2200" dirty="0">
                <a:latin typeface="Calibri" panose="020F0502020204030204" pitchFamily="34" charset="0"/>
              </a:rPr>
              <a:t>Updated standard parts library</a:t>
            </a:r>
          </a:p>
        </p:txBody>
      </p:sp>
    </p:spTree>
    <p:extLst>
      <p:ext uri="{BB962C8B-B14F-4D97-AF65-F5344CB8AC3E}">
        <p14:creationId xmlns:p14="http://schemas.microsoft.com/office/powerpoint/2010/main" val="80826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495" y="2971800"/>
            <a:ext cx="5874327" cy="333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59999" y="1439999"/>
            <a:ext cx="8403001" cy="2976693"/>
          </a:xfrm>
        </p:spPr>
        <p:txBody>
          <a:bodyPr numCol="2"/>
          <a:lstStyle/>
          <a:p>
            <a:r>
              <a:rPr lang="en-US" dirty="0"/>
              <a:t>Plants</a:t>
            </a:r>
          </a:p>
          <a:p>
            <a:pPr lvl="1"/>
            <a:r>
              <a:rPr lang="en-US" dirty="0"/>
              <a:t>Ramos (Mexico)</a:t>
            </a:r>
          </a:p>
          <a:p>
            <a:pPr lvl="1"/>
            <a:r>
              <a:rPr lang="en-US" dirty="0"/>
              <a:t>Craigavon (N. Ireland)</a:t>
            </a:r>
          </a:p>
          <a:p>
            <a:pPr lvl="1"/>
            <a:r>
              <a:rPr lang="en-US" dirty="0"/>
              <a:t>Greenville (N. Carolina)</a:t>
            </a:r>
          </a:p>
          <a:p>
            <a:pPr lvl="1"/>
            <a:r>
              <a:rPr lang="en-US" dirty="0"/>
              <a:t>Sulligent (Alabama)</a:t>
            </a:r>
          </a:p>
          <a:p>
            <a:pPr lvl="1"/>
            <a:r>
              <a:rPr lang="en-US" dirty="0"/>
              <a:t>Berea (Kentucky) </a:t>
            </a:r>
          </a:p>
          <a:p>
            <a:pPr lvl="1"/>
            <a:r>
              <a:rPr lang="en-US" dirty="0"/>
              <a:t>Pune (India)</a:t>
            </a:r>
          </a:p>
          <a:p>
            <a:r>
              <a:rPr lang="en-US" dirty="0"/>
              <a:t>CBDC</a:t>
            </a:r>
          </a:p>
          <a:p>
            <a:pPr lvl="1"/>
            <a:r>
              <a:rPr lang="en-US" dirty="0"/>
              <a:t>Engineering Operations</a:t>
            </a:r>
          </a:p>
          <a:p>
            <a:pPr lvl="1"/>
            <a:r>
              <a:rPr lang="en-US" dirty="0"/>
              <a:t>Hydraulic Systems Design</a:t>
            </a:r>
          </a:p>
          <a:p>
            <a:pPr lvl="1"/>
            <a:r>
              <a:rPr lang="en-US" dirty="0" err="1"/>
              <a:t>CoE</a:t>
            </a:r>
            <a:r>
              <a:rPr lang="en-US" dirty="0"/>
              <a:t> Global Eng. Systems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 Interactions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038600" y="4572000"/>
            <a:ext cx="381000" cy="3048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00600" y="4159517"/>
            <a:ext cx="533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572000" y="4357734"/>
            <a:ext cx="381000" cy="42853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838700" y="4261368"/>
            <a:ext cx="495300" cy="31063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460749" y="3256984"/>
            <a:ext cx="381000" cy="6096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657600" y="4111892"/>
            <a:ext cx="381000" cy="3048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858000" y="4657851"/>
            <a:ext cx="341358" cy="371349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661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WRI 227 – Tech Writing</a:t>
            </a:r>
          </a:p>
          <a:p>
            <a:r>
              <a:rPr lang="en-US" dirty="0"/>
              <a:t>ENGR 266 – Programming for Engineers</a:t>
            </a:r>
          </a:p>
          <a:p>
            <a:r>
              <a:rPr lang="en-US" dirty="0"/>
              <a:t>MET 241/242 – AutoCAD</a:t>
            </a:r>
          </a:p>
          <a:p>
            <a:r>
              <a:rPr lang="en-US" dirty="0"/>
              <a:t>MET 375 – CREO</a:t>
            </a:r>
          </a:p>
          <a:p>
            <a:r>
              <a:rPr lang="en-US" dirty="0"/>
              <a:t>MFG 314 – GD&amp;T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Helpful Courses</a:t>
            </a:r>
          </a:p>
        </p:txBody>
      </p:sp>
    </p:spTree>
    <p:extLst>
      <p:ext uri="{BB962C8B-B14F-4D97-AF65-F5344CB8AC3E}">
        <p14:creationId xmlns:p14="http://schemas.microsoft.com/office/powerpoint/2010/main" val="1032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Awesome People</a:t>
            </a:r>
          </a:p>
          <a:p>
            <a:pPr lvl="1"/>
            <a:r>
              <a:rPr lang="en-US" dirty="0"/>
              <a:t>Ready and eager to help</a:t>
            </a:r>
          </a:p>
          <a:p>
            <a:pPr lvl="1"/>
            <a:r>
              <a:rPr lang="en-US" dirty="0"/>
              <a:t>Collaboration</a:t>
            </a:r>
          </a:p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Large variety</a:t>
            </a:r>
          </a:p>
          <a:p>
            <a:pPr lvl="1"/>
            <a:r>
              <a:rPr lang="en-US" dirty="0"/>
              <a:t>Not extensively complicated</a:t>
            </a:r>
          </a:p>
          <a:p>
            <a:pPr lvl="1"/>
            <a:r>
              <a:rPr lang="en-US" dirty="0"/>
              <a:t>Lots of new technology</a:t>
            </a:r>
          </a:p>
          <a:p>
            <a:r>
              <a:rPr lang="en-US" dirty="0"/>
              <a:t>Great learning experience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Impressions</a:t>
            </a:r>
          </a:p>
        </p:txBody>
      </p:sp>
    </p:spTree>
    <p:extLst>
      <p:ext uri="{BB962C8B-B14F-4D97-AF65-F5344CB8AC3E}">
        <p14:creationId xmlns:p14="http://schemas.microsoft.com/office/powerpoint/2010/main" val="249422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0344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152400" y="1447800"/>
            <a:ext cx="5334000" cy="41760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Personal Information</a:t>
            </a:r>
          </a:p>
          <a:p>
            <a:pPr marL="0" indent="0">
              <a:buNone/>
            </a:pPr>
            <a:r>
              <a:rPr lang="en-US" sz="2200" dirty="0">
                <a:latin typeface="+mn-lt"/>
              </a:rPr>
              <a:t>Name:		Lander Nordal</a:t>
            </a:r>
          </a:p>
          <a:p>
            <a:pPr marL="0" indent="0">
              <a:buNone/>
            </a:pPr>
            <a:r>
              <a:rPr lang="en-US" sz="2200" dirty="0">
                <a:latin typeface="+mn-lt"/>
              </a:rPr>
              <a:t>Major:		Mechanical Engineering</a:t>
            </a:r>
          </a:p>
          <a:p>
            <a:pPr marL="0" indent="0">
              <a:buNone/>
            </a:pPr>
            <a:r>
              <a:rPr lang="en-US" sz="2200" dirty="0">
                <a:latin typeface="+mn-lt"/>
              </a:rPr>
              <a:t>School:		Oregon Tech</a:t>
            </a:r>
          </a:p>
          <a:p>
            <a:pPr marL="0" indent="0">
              <a:buNone/>
            </a:pP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2200" dirty="0">
                <a:latin typeface="+mn-lt"/>
              </a:rPr>
              <a:t>		</a:t>
            </a:r>
            <a:r>
              <a:rPr lang="en-US" sz="2200" b="1" dirty="0">
                <a:latin typeface="+mn-lt"/>
              </a:rPr>
              <a:t>First Internship</a:t>
            </a:r>
          </a:p>
          <a:p>
            <a:pPr marL="0" indent="0">
              <a:buNone/>
            </a:pPr>
            <a:r>
              <a:rPr lang="en-US" sz="2200" dirty="0">
                <a:latin typeface="+mn-lt"/>
              </a:rPr>
              <a:t>Department:	Corporate Manufacturing</a:t>
            </a:r>
          </a:p>
          <a:p>
            <a:pPr marL="0" indent="0">
              <a:buNone/>
            </a:pPr>
            <a:r>
              <a:rPr lang="en-US" sz="2200" dirty="0">
                <a:latin typeface="+mn-lt"/>
              </a:rPr>
              <a:t>Mentor:	Scott Handley</a:t>
            </a:r>
          </a:p>
          <a:p>
            <a:pPr marL="0" indent="0">
              <a:buNone/>
            </a:pPr>
            <a:r>
              <a:rPr lang="en-US" sz="2200" dirty="0">
                <a:latin typeface="+mn-lt"/>
              </a:rPr>
              <a:t>Supervisor:	Eric Schmidt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764" y="1828800"/>
            <a:ext cx="3880224" cy="17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8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45878" y="2104756"/>
            <a:ext cx="4193322" cy="269584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n-lt"/>
              </a:rPr>
              <a:t>$20hr @ 40 Hours Weekly</a:t>
            </a:r>
          </a:p>
          <a:p>
            <a:r>
              <a:rPr lang="en-US" sz="2400" dirty="0">
                <a:latin typeface="+mn-lt"/>
              </a:rPr>
              <a:t>No benefits</a:t>
            </a:r>
          </a:p>
          <a:p>
            <a:r>
              <a:rPr lang="en-US" sz="2400" dirty="0">
                <a:latin typeface="+mn-lt"/>
              </a:rPr>
              <a:t>No overtime</a:t>
            </a:r>
          </a:p>
          <a:p>
            <a:r>
              <a:rPr lang="en-US" sz="2400" dirty="0">
                <a:latin typeface="+mn-lt"/>
              </a:rPr>
              <a:t>Temp Agency handles wages and interns cannot qualify for insurance even through them.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ECEE28-F757-3340-A117-4EB3902EB2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Hours, Wages, Etc.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750" y="2133600"/>
            <a:ext cx="42882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2"/>
              </a:buBlip>
            </a:pPr>
            <a:r>
              <a:rPr lang="en-US" sz="2400" dirty="0"/>
              <a:t>Business casual attire.</a:t>
            </a:r>
          </a:p>
          <a:p>
            <a:pPr marL="285750" indent="-285750">
              <a:spcAft>
                <a:spcPts val="1200"/>
              </a:spcAft>
              <a:buBlip>
                <a:blip r:embed="rId2"/>
              </a:buBlip>
            </a:pPr>
            <a:r>
              <a:rPr lang="en-US" sz="2400" dirty="0"/>
              <a:t>Flexible hours </a:t>
            </a:r>
          </a:p>
          <a:p>
            <a:pPr marL="742950" lvl="1" indent="-285750">
              <a:spcAft>
                <a:spcPts val="1200"/>
              </a:spcAft>
              <a:buBlip>
                <a:blip r:embed="rId2"/>
              </a:buBlip>
            </a:pPr>
            <a:r>
              <a:rPr lang="en-US" sz="2400" dirty="0"/>
              <a:t>7:00-3:30</a:t>
            </a:r>
          </a:p>
        </p:txBody>
      </p:sp>
    </p:spTree>
    <p:extLst>
      <p:ext uri="{BB962C8B-B14F-4D97-AF65-F5344CB8AC3E}">
        <p14:creationId xmlns:p14="http://schemas.microsoft.com/office/powerpoint/2010/main" val="707704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Structure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47725" y="1209675"/>
            <a:ext cx="2438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447925" y="2228850"/>
            <a:ext cx="2438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781425" y="3258918"/>
            <a:ext cx="2438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72125" y="4904690"/>
            <a:ext cx="2438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114550" y="4894478"/>
            <a:ext cx="2438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47725" y="134370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Colin Wilson</a:t>
            </a:r>
          </a:p>
          <a:p>
            <a:pPr algn="ctr"/>
            <a:r>
              <a:rPr lang="en-US" dirty="0"/>
              <a:t>CEO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2225" y="236288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Rajiv Prasad</a:t>
            </a:r>
          </a:p>
          <a:p>
            <a:pPr algn="ctr"/>
            <a:r>
              <a:rPr lang="en-US" dirty="0"/>
              <a:t>Sr. VP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5725" y="3259602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Eric Schmidt</a:t>
            </a:r>
          </a:p>
          <a:p>
            <a:pPr algn="ctr"/>
            <a:r>
              <a:rPr lang="en-US" dirty="0"/>
              <a:t>Director of Corporate MFG engineering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8850" y="5019672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Corporate MFG </a:t>
            </a:r>
          </a:p>
          <a:p>
            <a:pPr algn="ctr"/>
            <a:r>
              <a:rPr lang="en-US" dirty="0"/>
              <a:t>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86425" y="502851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Lander Nordal</a:t>
            </a:r>
          </a:p>
          <a:p>
            <a:pPr algn="ctr"/>
            <a:r>
              <a:rPr lang="en-US" dirty="0"/>
              <a:t>MECOP Intern</a:t>
            </a:r>
          </a:p>
        </p:txBody>
      </p:sp>
      <p:cxnSp>
        <p:nvCxnSpPr>
          <p:cNvPr id="14" name="Elbow Connector 13"/>
          <p:cNvCxnSpPr/>
          <p:nvPr/>
        </p:nvCxnSpPr>
        <p:spPr>
          <a:xfrm rot="16200000" flipH="1">
            <a:off x="5916097" y="4258062"/>
            <a:ext cx="721758" cy="571501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>
            <a:off x="2790825" y="3019766"/>
            <a:ext cx="990600" cy="534085"/>
          </a:xfrm>
          <a:prstGeom prst="bentConnector3">
            <a:avLst>
              <a:gd name="adj1" fmla="val 24038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1457325" y="1999565"/>
            <a:ext cx="990600" cy="534085"/>
          </a:xfrm>
          <a:prstGeom prst="bentConnector3">
            <a:avLst>
              <a:gd name="adj1" fmla="val 24038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3472678" y="4291654"/>
            <a:ext cx="712744" cy="495300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" idx="3"/>
            <a:endCxn id="6" idx="1"/>
          </p:cNvCxnSpPr>
          <p:nvPr/>
        </p:nvCxnSpPr>
        <p:spPr>
          <a:xfrm>
            <a:off x="4552950" y="5351678"/>
            <a:ext cx="1019175" cy="102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43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ECEE28-F757-3340-A117-4EB3902EB2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Lines</a:t>
            </a:r>
          </a:p>
        </p:txBody>
      </p:sp>
      <p:graphicFrame>
        <p:nvGraphicFramePr>
          <p:cNvPr id="4" name="Group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996510"/>
              </p:ext>
            </p:extLst>
          </p:nvPr>
        </p:nvGraphicFramePr>
        <p:xfrm>
          <a:off x="5146675" y="942975"/>
          <a:ext cx="1511300" cy="2233613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Class IV</a:t>
                      </a:r>
                    </a:p>
                  </a:txBody>
                  <a:tcPr marT="45713" marB="45713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8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roup 8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663052"/>
              </p:ext>
            </p:extLst>
          </p:nvPr>
        </p:nvGraphicFramePr>
        <p:xfrm>
          <a:off x="611188" y="944563"/>
          <a:ext cx="1511300" cy="2232025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Class I</a:t>
                      </a:r>
                    </a:p>
                  </a:txBody>
                  <a:tcPr marT="45712" marB="45712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6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2" marB="45712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898188"/>
              </p:ext>
            </p:extLst>
          </p:nvPr>
        </p:nvGraphicFramePr>
        <p:xfrm>
          <a:off x="3635375" y="944563"/>
          <a:ext cx="1511300" cy="2232025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Class III</a:t>
                      </a:r>
                    </a:p>
                  </a:txBody>
                  <a:tcPr marT="45712" marB="45712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6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2" marB="45712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roup 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427213"/>
              </p:ext>
            </p:extLst>
          </p:nvPr>
        </p:nvGraphicFramePr>
        <p:xfrm>
          <a:off x="2122488" y="944563"/>
          <a:ext cx="1512887" cy="2232025"/>
        </p:xfrm>
        <a:graphic>
          <a:graphicData uri="http://schemas.openxmlformats.org/drawingml/2006/table">
            <a:tbl>
              <a:tblPr/>
              <a:tblGrid>
                <a:gridCol w="1512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Class II</a:t>
                      </a:r>
                    </a:p>
                  </a:txBody>
                  <a:tcPr marT="45712" marB="45712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6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2" marB="45712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roup 9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7877449"/>
              </p:ext>
            </p:extLst>
          </p:nvPr>
        </p:nvGraphicFramePr>
        <p:xfrm>
          <a:off x="6659563" y="942975"/>
          <a:ext cx="1511300" cy="2233613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Class V</a:t>
                      </a:r>
                    </a:p>
                  </a:txBody>
                  <a:tcPr marT="45713" marB="45713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8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3" marB="45713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Box 51"/>
          <p:cNvSpPr txBox="1">
            <a:spLocks noChangeArrowheads="1"/>
          </p:cNvSpPr>
          <p:nvPr/>
        </p:nvSpPr>
        <p:spPr bwMode="auto">
          <a:xfrm>
            <a:off x="755650" y="2311400"/>
            <a:ext cx="12239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200" b="0" i="0" dirty="0">
                <a:latin typeface="Calibri" pitchFamily="34" charset="0"/>
              </a:rPr>
              <a:t>Electric Counterbalanced Rider Trucks</a:t>
            </a:r>
          </a:p>
        </p:txBody>
      </p:sp>
      <p:sp>
        <p:nvSpPr>
          <p:cNvPr id="10" name="Text Box 52"/>
          <p:cNvSpPr txBox="1">
            <a:spLocks noChangeArrowheads="1"/>
          </p:cNvSpPr>
          <p:nvPr/>
        </p:nvSpPr>
        <p:spPr bwMode="auto">
          <a:xfrm>
            <a:off x="2266950" y="2311400"/>
            <a:ext cx="122396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200" b="0" i="0">
                <a:latin typeface="Calibri" pitchFamily="34" charset="0"/>
              </a:rPr>
              <a:t>Electric Narrow Aisle Trucks</a:t>
            </a:r>
          </a:p>
        </p:txBody>
      </p:sp>
      <p:sp>
        <p:nvSpPr>
          <p:cNvPr id="11" name="Text Box 53"/>
          <p:cNvSpPr txBox="1">
            <a:spLocks noChangeArrowheads="1"/>
          </p:cNvSpPr>
          <p:nvPr/>
        </p:nvSpPr>
        <p:spPr bwMode="auto">
          <a:xfrm>
            <a:off x="3779838" y="2311400"/>
            <a:ext cx="122396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200" b="0" i="0">
                <a:latin typeface="Calibri" pitchFamily="34" charset="0"/>
              </a:rPr>
              <a:t>Electric Hand Trucks</a:t>
            </a:r>
          </a:p>
        </p:txBody>
      </p:sp>
      <p:sp>
        <p:nvSpPr>
          <p:cNvPr id="12" name="Text Box 54"/>
          <p:cNvSpPr txBox="1">
            <a:spLocks noChangeArrowheads="1"/>
          </p:cNvSpPr>
          <p:nvPr/>
        </p:nvSpPr>
        <p:spPr bwMode="auto">
          <a:xfrm>
            <a:off x="5219700" y="2317750"/>
            <a:ext cx="12239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200" b="0" i="0">
                <a:latin typeface="Calibri" pitchFamily="34" charset="0"/>
              </a:rPr>
              <a:t>Internal Combustion Engine (Cushion)</a:t>
            </a:r>
          </a:p>
        </p:txBody>
      </p:sp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6731000" y="2311400"/>
            <a:ext cx="1296988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200" b="0" i="0">
                <a:latin typeface="Calibri" pitchFamily="34" charset="0"/>
              </a:rPr>
              <a:t>Internal Combustion Engine (Pneumatic)</a:t>
            </a:r>
          </a:p>
        </p:txBody>
      </p:sp>
      <p:sp>
        <p:nvSpPr>
          <p:cNvPr id="14" name="Rectangle 56"/>
          <p:cNvSpPr>
            <a:spLocks noChangeArrowheads="1"/>
          </p:cNvSpPr>
          <p:nvPr/>
        </p:nvSpPr>
        <p:spPr bwMode="auto">
          <a:xfrm>
            <a:off x="682625" y="2960688"/>
            <a:ext cx="1368425" cy="5032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altLang="en-US" sz="1200" b="0" i="0">
                <a:latin typeface="Calibri" pitchFamily="34" charset="0"/>
              </a:rPr>
              <a:t>1.0T to 5.5T</a:t>
            </a:r>
          </a:p>
          <a:p>
            <a:pPr algn="r" eaLnBrk="1" hangingPunct="1"/>
            <a:r>
              <a:rPr lang="en-GB" altLang="en-US" sz="1200" b="0" i="0">
                <a:latin typeface="Calibri" pitchFamily="34" charset="0"/>
              </a:rPr>
              <a:t>Capacity</a:t>
            </a:r>
          </a:p>
        </p:txBody>
      </p:sp>
      <p:grpSp>
        <p:nvGrpSpPr>
          <p:cNvPr id="15" name="Group 57"/>
          <p:cNvGrpSpPr>
            <a:grpSpLocks/>
          </p:cNvGrpSpPr>
          <p:nvPr/>
        </p:nvGrpSpPr>
        <p:grpSpPr bwMode="auto">
          <a:xfrm>
            <a:off x="755650" y="3103563"/>
            <a:ext cx="287338" cy="215900"/>
            <a:chOff x="295" y="2795"/>
            <a:chExt cx="226" cy="136"/>
          </a:xfrm>
        </p:grpSpPr>
        <p:sp>
          <p:nvSpPr>
            <p:cNvPr id="16" name="Oval 58"/>
            <p:cNvSpPr>
              <a:spLocks noChangeArrowheads="1"/>
            </p:cNvSpPr>
            <p:nvPr/>
          </p:nvSpPr>
          <p:spPr bwMode="auto">
            <a:xfrm>
              <a:off x="371" y="2795"/>
              <a:ext cx="74" cy="68"/>
            </a:xfrm>
            <a:prstGeom prst="ellipse">
              <a:avLst/>
            </a:prstGeom>
            <a:noFill/>
            <a:ln w="38100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AutoShape 59"/>
            <p:cNvSpPr>
              <a:spLocks noChangeArrowheads="1"/>
            </p:cNvSpPr>
            <p:nvPr/>
          </p:nvSpPr>
          <p:spPr bwMode="auto">
            <a:xfrm rot="10800000">
              <a:off x="295" y="2829"/>
              <a:ext cx="226" cy="10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823 w 21600"/>
                <a:gd name="T13" fmla="*/ 3812 h 21600"/>
                <a:gd name="T14" fmla="*/ 17777 w 21600"/>
                <a:gd name="T15" fmla="*/ 1778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014" y="21600"/>
                  </a:lnTo>
                  <a:lnTo>
                    <a:pt x="1758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373737"/>
                </a:gs>
                <a:gs pos="100000">
                  <a:srgbClr val="777777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Rectangle 60"/>
          <p:cNvSpPr>
            <a:spLocks noChangeArrowheads="1"/>
          </p:cNvSpPr>
          <p:nvPr/>
        </p:nvSpPr>
        <p:spPr bwMode="auto">
          <a:xfrm>
            <a:off x="2195513" y="2960688"/>
            <a:ext cx="1368425" cy="5032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altLang="en-US" sz="1200" b="0" i="0">
                <a:latin typeface="Calibri" pitchFamily="34" charset="0"/>
              </a:rPr>
              <a:t>1.5T to 6.0T</a:t>
            </a:r>
          </a:p>
          <a:p>
            <a:pPr algn="r" eaLnBrk="1" hangingPunct="1"/>
            <a:r>
              <a:rPr lang="en-GB" altLang="en-US" sz="1200" b="0" i="0">
                <a:latin typeface="Calibri" pitchFamily="34" charset="0"/>
              </a:rPr>
              <a:t>Capacity</a:t>
            </a:r>
          </a:p>
        </p:txBody>
      </p:sp>
      <p:sp>
        <p:nvSpPr>
          <p:cNvPr id="19" name="Rectangle 61"/>
          <p:cNvSpPr>
            <a:spLocks noChangeArrowheads="1"/>
          </p:cNvSpPr>
          <p:nvPr/>
        </p:nvSpPr>
        <p:spPr bwMode="auto">
          <a:xfrm>
            <a:off x="3706813" y="2960688"/>
            <a:ext cx="1368425" cy="5032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altLang="en-US" sz="1200" b="0" i="0">
                <a:latin typeface="Calibri" pitchFamily="34" charset="0"/>
              </a:rPr>
              <a:t>1.5T to 8.0T</a:t>
            </a:r>
          </a:p>
          <a:p>
            <a:pPr algn="r" eaLnBrk="1" hangingPunct="1"/>
            <a:r>
              <a:rPr lang="en-GB" altLang="en-US" sz="1200" b="0" i="0">
                <a:latin typeface="Calibri" pitchFamily="34" charset="0"/>
              </a:rPr>
              <a:t>Capacity</a:t>
            </a:r>
          </a:p>
        </p:txBody>
      </p:sp>
      <p:sp>
        <p:nvSpPr>
          <p:cNvPr id="20" name="Rectangle 62"/>
          <p:cNvSpPr>
            <a:spLocks noChangeArrowheads="1"/>
          </p:cNvSpPr>
          <p:nvPr/>
        </p:nvSpPr>
        <p:spPr bwMode="auto">
          <a:xfrm>
            <a:off x="5219700" y="2960688"/>
            <a:ext cx="1368425" cy="5032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altLang="en-US" sz="1200" b="0" i="0">
                <a:latin typeface="Calibri" pitchFamily="34" charset="0"/>
              </a:rPr>
              <a:t>1.0T to 7.0T</a:t>
            </a:r>
          </a:p>
          <a:p>
            <a:pPr algn="r" eaLnBrk="1" hangingPunct="1"/>
            <a:r>
              <a:rPr lang="en-GB" altLang="en-US" sz="1200" b="0" i="0">
                <a:latin typeface="Calibri" pitchFamily="34" charset="0"/>
              </a:rPr>
              <a:t>Capacity</a:t>
            </a:r>
          </a:p>
        </p:txBody>
      </p:sp>
      <p:sp>
        <p:nvSpPr>
          <p:cNvPr id="21" name="Rectangle 63"/>
          <p:cNvSpPr>
            <a:spLocks noChangeArrowheads="1"/>
          </p:cNvSpPr>
          <p:nvPr/>
        </p:nvSpPr>
        <p:spPr bwMode="auto">
          <a:xfrm>
            <a:off x="6731000" y="2960688"/>
            <a:ext cx="1368425" cy="5032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altLang="en-US" sz="1200" b="0" i="0">
                <a:latin typeface="Calibri" pitchFamily="34" charset="0"/>
              </a:rPr>
              <a:t>1.0T to 52.0T</a:t>
            </a:r>
          </a:p>
          <a:p>
            <a:pPr algn="r" eaLnBrk="1" hangingPunct="1"/>
            <a:r>
              <a:rPr lang="en-GB" altLang="en-US" sz="1200" b="0" i="0">
                <a:latin typeface="Calibri" pitchFamily="34" charset="0"/>
              </a:rPr>
              <a:t>Capacity</a:t>
            </a:r>
          </a:p>
        </p:txBody>
      </p:sp>
      <p:grpSp>
        <p:nvGrpSpPr>
          <p:cNvPr id="22" name="Group 64"/>
          <p:cNvGrpSpPr>
            <a:grpSpLocks/>
          </p:cNvGrpSpPr>
          <p:nvPr/>
        </p:nvGrpSpPr>
        <p:grpSpPr bwMode="auto">
          <a:xfrm>
            <a:off x="2266950" y="3103563"/>
            <a:ext cx="287338" cy="215900"/>
            <a:chOff x="295" y="2795"/>
            <a:chExt cx="226" cy="136"/>
          </a:xfrm>
        </p:grpSpPr>
        <p:sp>
          <p:nvSpPr>
            <p:cNvPr id="23" name="Oval 65"/>
            <p:cNvSpPr>
              <a:spLocks noChangeArrowheads="1"/>
            </p:cNvSpPr>
            <p:nvPr/>
          </p:nvSpPr>
          <p:spPr bwMode="auto">
            <a:xfrm>
              <a:off x="371" y="2795"/>
              <a:ext cx="74" cy="68"/>
            </a:xfrm>
            <a:prstGeom prst="ellipse">
              <a:avLst/>
            </a:prstGeom>
            <a:noFill/>
            <a:ln w="38100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AutoShape 66"/>
            <p:cNvSpPr>
              <a:spLocks noChangeArrowheads="1"/>
            </p:cNvSpPr>
            <p:nvPr/>
          </p:nvSpPr>
          <p:spPr bwMode="auto">
            <a:xfrm rot="10800000">
              <a:off x="295" y="2829"/>
              <a:ext cx="226" cy="10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823 w 21600"/>
                <a:gd name="T13" fmla="*/ 3812 h 21600"/>
                <a:gd name="T14" fmla="*/ 17777 w 21600"/>
                <a:gd name="T15" fmla="*/ 1778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014" y="21600"/>
                  </a:lnTo>
                  <a:lnTo>
                    <a:pt x="1758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373737"/>
                </a:gs>
                <a:gs pos="100000">
                  <a:srgbClr val="777777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67"/>
          <p:cNvGrpSpPr>
            <a:grpSpLocks/>
          </p:cNvGrpSpPr>
          <p:nvPr/>
        </p:nvGrpSpPr>
        <p:grpSpPr bwMode="auto">
          <a:xfrm>
            <a:off x="3779838" y="3103563"/>
            <a:ext cx="287337" cy="215900"/>
            <a:chOff x="295" y="2795"/>
            <a:chExt cx="226" cy="136"/>
          </a:xfrm>
        </p:grpSpPr>
        <p:sp>
          <p:nvSpPr>
            <p:cNvPr id="26" name="Oval 68"/>
            <p:cNvSpPr>
              <a:spLocks noChangeArrowheads="1"/>
            </p:cNvSpPr>
            <p:nvPr/>
          </p:nvSpPr>
          <p:spPr bwMode="auto">
            <a:xfrm>
              <a:off x="371" y="2795"/>
              <a:ext cx="74" cy="68"/>
            </a:xfrm>
            <a:prstGeom prst="ellipse">
              <a:avLst/>
            </a:prstGeom>
            <a:noFill/>
            <a:ln w="38100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AutoShape 69"/>
            <p:cNvSpPr>
              <a:spLocks noChangeArrowheads="1"/>
            </p:cNvSpPr>
            <p:nvPr/>
          </p:nvSpPr>
          <p:spPr bwMode="auto">
            <a:xfrm rot="10800000">
              <a:off x="295" y="2829"/>
              <a:ext cx="226" cy="10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823 w 21600"/>
                <a:gd name="T13" fmla="*/ 3812 h 21600"/>
                <a:gd name="T14" fmla="*/ 17777 w 21600"/>
                <a:gd name="T15" fmla="*/ 1778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014" y="21600"/>
                  </a:lnTo>
                  <a:lnTo>
                    <a:pt x="1758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373737"/>
                </a:gs>
                <a:gs pos="100000">
                  <a:srgbClr val="777777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" name="Group 70"/>
          <p:cNvGrpSpPr>
            <a:grpSpLocks/>
          </p:cNvGrpSpPr>
          <p:nvPr/>
        </p:nvGrpSpPr>
        <p:grpSpPr bwMode="auto">
          <a:xfrm>
            <a:off x="5291138" y="3103563"/>
            <a:ext cx="287337" cy="215900"/>
            <a:chOff x="295" y="2795"/>
            <a:chExt cx="226" cy="136"/>
          </a:xfrm>
        </p:grpSpPr>
        <p:sp>
          <p:nvSpPr>
            <p:cNvPr id="29" name="Oval 71"/>
            <p:cNvSpPr>
              <a:spLocks noChangeArrowheads="1"/>
            </p:cNvSpPr>
            <p:nvPr/>
          </p:nvSpPr>
          <p:spPr bwMode="auto">
            <a:xfrm>
              <a:off x="371" y="2795"/>
              <a:ext cx="74" cy="68"/>
            </a:xfrm>
            <a:prstGeom prst="ellipse">
              <a:avLst/>
            </a:prstGeom>
            <a:noFill/>
            <a:ln w="38100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AutoShape 72"/>
            <p:cNvSpPr>
              <a:spLocks noChangeArrowheads="1"/>
            </p:cNvSpPr>
            <p:nvPr/>
          </p:nvSpPr>
          <p:spPr bwMode="auto">
            <a:xfrm rot="10800000">
              <a:off x="295" y="2829"/>
              <a:ext cx="226" cy="10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823 w 21600"/>
                <a:gd name="T13" fmla="*/ 3812 h 21600"/>
                <a:gd name="T14" fmla="*/ 17777 w 21600"/>
                <a:gd name="T15" fmla="*/ 1778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014" y="21600"/>
                  </a:lnTo>
                  <a:lnTo>
                    <a:pt x="1758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373737"/>
                </a:gs>
                <a:gs pos="100000">
                  <a:srgbClr val="777777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73"/>
          <p:cNvGrpSpPr>
            <a:grpSpLocks/>
          </p:cNvGrpSpPr>
          <p:nvPr/>
        </p:nvGrpSpPr>
        <p:grpSpPr bwMode="auto">
          <a:xfrm>
            <a:off x="6804025" y="3103563"/>
            <a:ext cx="287338" cy="215900"/>
            <a:chOff x="295" y="2795"/>
            <a:chExt cx="226" cy="136"/>
          </a:xfrm>
        </p:grpSpPr>
        <p:sp>
          <p:nvSpPr>
            <p:cNvPr id="32" name="Oval 74"/>
            <p:cNvSpPr>
              <a:spLocks noChangeArrowheads="1"/>
            </p:cNvSpPr>
            <p:nvPr/>
          </p:nvSpPr>
          <p:spPr bwMode="auto">
            <a:xfrm>
              <a:off x="371" y="2795"/>
              <a:ext cx="74" cy="68"/>
            </a:xfrm>
            <a:prstGeom prst="ellipse">
              <a:avLst/>
            </a:prstGeom>
            <a:noFill/>
            <a:ln w="38100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" name="AutoShape 75"/>
            <p:cNvSpPr>
              <a:spLocks noChangeArrowheads="1"/>
            </p:cNvSpPr>
            <p:nvPr/>
          </p:nvSpPr>
          <p:spPr bwMode="auto">
            <a:xfrm rot="10800000">
              <a:off x="295" y="2829"/>
              <a:ext cx="226" cy="10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823 w 21600"/>
                <a:gd name="T13" fmla="*/ 3812 h 21600"/>
                <a:gd name="T14" fmla="*/ 17777 w 21600"/>
                <a:gd name="T15" fmla="*/ 1778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014" y="21600"/>
                  </a:lnTo>
                  <a:lnTo>
                    <a:pt x="17586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373737"/>
                </a:gs>
                <a:gs pos="100000">
                  <a:srgbClr val="777777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" name="Line 76"/>
          <p:cNvSpPr>
            <a:spLocks noChangeShapeType="1"/>
          </p:cNvSpPr>
          <p:nvPr/>
        </p:nvSpPr>
        <p:spPr bwMode="auto">
          <a:xfrm>
            <a:off x="827088" y="2311400"/>
            <a:ext cx="1079500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77"/>
          <p:cNvSpPr>
            <a:spLocks noChangeShapeType="1"/>
          </p:cNvSpPr>
          <p:nvPr/>
        </p:nvSpPr>
        <p:spPr bwMode="auto">
          <a:xfrm>
            <a:off x="2338388" y="2311400"/>
            <a:ext cx="1079500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78"/>
          <p:cNvSpPr>
            <a:spLocks noChangeShapeType="1"/>
          </p:cNvSpPr>
          <p:nvPr/>
        </p:nvSpPr>
        <p:spPr bwMode="auto">
          <a:xfrm>
            <a:off x="3851275" y="2311400"/>
            <a:ext cx="1079500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79"/>
          <p:cNvSpPr>
            <a:spLocks noChangeShapeType="1"/>
          </p:cNvSpPr>
          <p:nvPr/>
        </p:nvSpPr>
        <p:spPr bwMode="auto">
          <a:xfrm>
            <a:off x="5364163" y="2311400"/>
            <a:ext cx="1079500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80"/>
          <p:cNvSpPr>
            <a:spLocks noChangeShapeType="1"/>
          </p:cNvSpPr>
          <p:nvPr/>
        </p:nvSpPr>
        <p:spPr bwMode="auto">
          <a:xfrm>
            <a:off x="6875463" y="2311400"/>
            <a:ext cx="1079500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9" name="Picture 95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5032375"/>
            <a:ext cx="1000125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1"/>
          <a:stretch>
            <a:fillRect/>
          </a:stretch>
        </p:blipFill>
        <p:spPr bwMode="auto">
          <a:xfrm>
            <a:off x="3705225" y="3895725"/>
            <a:ext cx="720725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00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4976813"/>
            <a:ext cx="833437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01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895725"/>
            <a:ext cx="863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02"/>
          <p:cNvPicPr>
            <a:picLocks noChangeAspect="1" noChangeArrowheads="1"/>
          </p:cNvPicPr>
          <p:nvPr/>
        </p:nvPicPr>
        <p:blipFill>
          <a:blip r:embed="rId8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5233988"/>
            <a:ext cx="10080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03"/>
          <p:cNvPicPr>
            <a:picLocks noChangeAspect="1" noChangeArrowheads="1"/>
          </p:cNvPicPr>
          <p:nvPr/>
        </p:nvPicPr>
        <p:blipFill>
          <a:blip r:embed="rId9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" t="9589"/>
          <a:stretch>
            <a:fillRect/>
          </a:stretch>
        </p:blipFill>
        <p:spPr bwMode="auto">
          <a:xfrm>
            <a:off x="6946900" y="3751263"/>
            <a:ext cx="13684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104"/>
          <p:cNvSpPr>
            <a:spLocks noChangeArrowheads="1"/>
          </p:cNvSpPr>
          <p:nvPr/>
        </p:nvSpPr>
        <p:spPr bwMode="auto">
          <a:xfrm>
            <a:off x="611188" y="3608388"/>
            <a:ext cx="1295400" cy="2735262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" name="Rectangle 105"/>
          <p:cNvSpPr>
            <a:spLocks noChangeArrowheads="1"/>
          </p:cNvSpPr>
          <p:nvPr/>
        </p:nvSpPr>
        <p:spPr bwMode="auto">
          <a:xfrm>
            <a:off x="1979613" y="3608388"/>
            <a:ext cx="2592387" cy="2735262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" name="Text Box 108"/>
          <p:cNvSpPr txBox="1">
            <a:spLocks noChangeArrowheads="1"/>
          </p:cNvSpPr>
          <p:nvPr/>
        </p:nvSpPr>
        <p:spPr bwMode="auto">
          <a:xfrm>
            <a:off x="898525" y="3536950"/>
            <a:ext cx="720725" cy="204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200" b="0" i="0">
                <a:latin typeface="Calibri" pitchFamily="34" charset="0"/>
              </a:rPr>
              <a:t>Electric CB</a:t>
            </a:r>
          </a:p>
        </p:txBody>
      </p:sp>
      <p:sp>
        <p:nvSpPr>
          <p:cNvPr id="48" name="Text Box 109"/>
          <p:cNvSpPr txBox="1">
            <a:spLocks noChangeArrowheads="1"/>
          </p:cNvSpPr>
          <p:nvPr/>
        </p:nvSpPr>
        <p:spPr bwMode="auto">
          <a:xfrm>
            <a:off x="2554288" y="3536950"/>
            <a:ext cx="1512887" cy="204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200" b="0" i="0">
                <a:latin typeface="Calibri" pitchFamily="34" charset="0"/>
              </a:rPr>
              <a:t>Warehouse Equipment</a:t>
            </a:r>
          </a:p>
        </p:txBody>
      </p:sp>
      <p:sp>
        <p:nvSpPr>
          <p:cNvPr id="49" name="Text Box 112"/>
          <p:cNvSpPr txBox="1">
            <a:spLocks noChangeArrowheads="1"/>
          </p:cNvSpPr>
          <p:nvPr/>
        </p:nvSpPr>
        <p:spPr bwMode="auto">
          <a:xfrm>
            <a:off x="828675" y="4759325"/>
            <a:ext cx="863600" cy="174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3 wheel Electric</a:t>
            </a:r>
          </a:p>
        </p:txBody>
      </p:sp>
      <p:sp>
        <p:nvSpPr>
          <p:cNvPr id="50" name="Text Box 113"/>
          <p:cNvSpPr txBox="1">
            <a:spLocks noChangeArrowheads="1"/>
          </p:cNvSpPr>
          <p:nvPr/>
        </p:nvSpPr>
        <p:spPr bwMode="auto">
          <a:xfrm>
            <a:off x="828675" y="5984875"/>
            <a:ext cx="863600" cy="174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4 wheel Electric</a:t>
            </a:r>
          </a:p>
        </p:txBody>
      </p:sp>
      <p:sp>
        <p:nvSpPr>
          <p:cNvPr id="51" name="Text Box 114"/>
          <p:cNvSpPr txBox="1">
            <a:spLocks noChangeArrowheads="1"/>
          </p:cNvSpPr>
          <p:nvPr/>
        </p:nvSpPr>
        <p:spPr bwMode="auto">
          <a:xfrm>
            <a:off x="2913063" y="5192713"/>
            <a:ext cx="863600" cy="174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Pallet Trucks</a:t>
            </a:r>
          </a:p>
        </p:txBody>
      </p:sp>
      <p:sp>
        <p:nvSpPr>
          <p:cNvPr id="52" name="Text Box 115"/>
          <p:cNvSpPr txBox="1">
            <a:spLocks noChangeArrowheads="1"/>
          </p:cNvSpPr>
          <p:nvPr/>
        </p:nvSpPr>
        <p:spPr bwMode="auto">
          <a:xfrm>
            <a:off x="3633788" y="5911850"/>
            <a:ext cx="863600" cy="174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Stackers</a:t>
            </a:r>
          </a:p>
        </p:txBody>
      </p:sp>
      <p:sp>
        <p:nvSpPr>
          <p:cNvPr id="53" name="Text Box 116"/>
          <p:cNvSpPr txBox="1">
            <a:spLocks noChangeArrowheads="1"/>
          </p:cNvSpPr>
          <p:nvPr/>
        </p:nvSpPr>
        <p:spPr bwMode="auto">
          <a:xfrm>
            <a:off x="2049463" y="5911850"/>
            <a:ext cx="863600" cy="327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Very Narrow Aisle Trucks</a:t>
            </a:r>
          </a:p>
        </p:txBody>
      </p:sp>
      <p:sp>
        <p:nvSpPr>
          <p:cNvPr id="54" name="Text Box 117"/>
          <p:cNvSpPr txBox="1">
            <a:spLocks noChangeArrowheads="1"/>
          </p:cNvSpPr>
          <p:nvPr/>
        </p:nvSpPr>
        <p:spPr bwMode="auto">
          <a:xfrm>
            <a:off x="3633788" y="4543425"/>
            <a:ext cx="863600" cy="174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Order Pickers</a:t>
            </a:r>
          </a:p>
        </p:txBody>
      </p:sp>
      <p:sp>
        <p:nvSpPr>
          <p:cNvPr id="55" name="Text Box 118"/>
          <p:cNvSpPr txBox="1">
            <a:spLocks noChangeArrowheads="1"/>
          </p:cNvSpPr>
          <p:nvPr/>
        </p:nvSpPr>
        <p:spPr bwMode="auto">
          <a:xfrm>
            <a:off x="2049463" y="4616450"/>
            <a:ext cx="863600" cy="174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Reach Trucks</a:t>
            </a:r>
          </a:p>
        </p:txBody>
      </p:sp>
      <p:sp>
        <p:nvSpPr>
          <p:cNvPr id="56" name="Text Box 119"/>
          <p:cNvSpPr txBox="1">
            <a:spLocks noChangeArrowheads="1"/>
          </p:cNvSpPr>
          <p:nvPr/>
        </p:nvSpPr>
        <p:spPr bwMode="auto">
          <a:xfrm>
            <a:off x="4716463" y="4687888"/>
            <a:ext cx="863600" cy="479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Internal Combustion Engine</a:t>
            </a:r>
          </a:p>
        </p:txBody>
      </p:sp>
      <p:sp>
        <p:nvSpPr>
          <p:cNvPr id="57" name="Rectangle 106"/>
          <p:cNvSpPr>
            <a:spLocks noChangeArrowheads="1"/>
          </p:cNvSpPr>
          <p:nvPr/>
        </p:nvSpPr>
        <p:spPr bwMode="auto">
          <a:xfrm>
            <a:off x="4643438" y="3608388"/>
            <a:ext cx="1079500" cy="2735262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" name="Text Box 110"/>
          <p:cNvSpPr txBox="1">
            <a:spLocks noChangeArrowheads="1"/>
          </p:cNvSpPr>
          <p:nvPr/>
        </p:nvSpPr>
        <p:spPr bwMode="auto">
          <a:xfrm>
            <a:off x="4859338" y="3536950"/>
            <a:ext cx="576262" cy="204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200" b="0" i="0">
                <a:latin typeface="Calibri" pitchFamily="34" charset="0"/>
              </a:rPr>
              <a:t>ICE CB</a:t>
            </a:r>
          </a:p>
        </p:txBody>
      </p:sp>
      <p:pic>
        <p:nvPicPr>
          <p:cNvPr id="59" name="Picture 121" descr="empty container handler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657600"/>
            <a:ext cx="1039813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22" descr="laden container handler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32350"/>
            <a:ext cx="9525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 Box 123"/>
          <p:cNvSpPr txBox="1">
            <a:spLocks noChangeArrowheads="1"/>
          </p:cNvSpPr>
          <p:nvPr/>
        </p:nvSpPr>
        <p:spPr bwMode="auto">
          <a:xfrm>
            <a:off x="7092950" y="6016625"/>
            <a:ext cx="10795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Laden Container Handlers</a:t>
            </a:r>
          </a:p>
        </p:txBody>
      </p:sp>
      <p:sp>
        <p:nvSpPr>
          <p:cNvPr id="62" name="Rectangle 107"/>
          <p:cNvSpPr>
            <a:spLocks noChangeArrowheads="1"/>
          </p:cNvSpPr>
          <p:nvPr/>
        </p:nvSpPr>
        <p:spPr bwMode="auto">
          <a:xfrm>
            <a:off x="5795963" y="3608388"/>
            <a:ext cx="2446337" cy="2735262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3" name="Text Box 111"/>
          <p:cNvSpPr txBox="1">
            <a:spLocks noChangeArrowheads="1"/>
          </p:cNvSpPr>
          <p:nvPr/>
        </p:nvSpPr>
        <p:spPr bwMode="auto">
          <a:xfrm>
            <a:off x="6659563" y="3536950"/>
            <a:ext cx="719137" cy="204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200" b="0" i="0">
                <a:latin typeface="Calibri" pitchFamily="34" charset="0"/>
              </a:rPr>
              <a:t>Big Trucks</a:t>
            </a:r>
          </a:p>
        </p:txBody>
      </p:sp>
      <p:sp>
        <p:nvSpPr>
          <p:cNvPr id="64" name="Text Box 124"/>
          <p:cNvSpPr txBox="1">
            <a:spLocks noChangeArrowheads="1"/>
          </p:cNvSpPr>
          <p:nvPr/>
        </p:nvSpPr>
        <p:spPr bwMode="auto">
          <a:xfrm>
            <a:off x="5938838" y="4832350"/>
            <a:ext cx="1008062" cy="327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Empty Container Handlers</a:t>
            </a:r>
          </a:p>
        </p:txBody>
      </p:sp>
      <p:sp>
        <p:nvSpPr>
          <p:cNvPr id="65" name="Text Box 125"/>
          <p:cNvSpPr txBox="1">
            <a:spLocks noChangeArrowheads="1"/>
          </p:cNvSpPr>
          <p:nvPr/>
        </p:nvSpPr>
        <p:spPr bwMode="auto">
          <a:xfrm>
            <a:off x="6011863" y="6056313"/>
            <a:ext cx="863600" cy="174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Forklifts</a:t>
            </a:r>
          </a:p>
        </p:txBody>
      </p:sp>
      <p:sp>
        <p:nvSpPr>
          <p:cNvPr id="66" name="Text Box 126"/>
          <p:cNvSpPr txBox="1">
            <a:spLocks noChangeArrowheads="1"/>
          </p:cNvSpPr>
          <p:nvPr/>
        </p:nvSpPr>
        <p:spPr bwMode="auto">
          <a:xfrm>
            <a:off x="7307263" y="4687888"/>
            <a:ext cx="863600" cy="174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000" b="0" i="0">
                <a:latin typeface="Calibri" pitchFamily="34" charset="0"/>
              </a:rPr>
              <a:t>Reach Stackers</a:t>
            </a:r>
          </a:p>
        </p:txBody>
      </p:sp>
      <p:pic>
        <p:nvPicPr>
          <p:cNvPr id="67" name="Picture 128" descr="VT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CBDBE9"/>
              </a:clrFrom>
              <a:clrTo>
                <a:srgbClr val="CBDB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824288"/>
            <a:ext cx="1008063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129" descr="MR14, MR14H, MR16, MR16H, MR16HD, MR16N, MR20, MR20H, MR20HD, MR20W, MR25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EFECE2"/>
              </a:clrFrom>
              <a:clrTo>
                <a:srgbClr val="EFEC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679825"/>
            <a:ext cx="107950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30" descr="MS12X, MS15X IL/SL  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EFECE2"/>
              </a:clrFrom>
              <a:clrTo>
                <a:srgbClr val="EFECE2">
                  <a:alpha val="0"/>
                </a:srgbClr>
              </a:clrTo>
            </a:clrChange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5187950"/>
            <a:ext cx="792163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131" descr="MP20X, MP20XV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EFECE2"/>
              </a:clrFrom>
              <a:clrTo>
                <a:srgbClr val="EFEC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/>
          <a:stretch>
            <a:fillRect/>
          </a:stretch>
        </p:blipFill>
        <p:spPr bwMode="auto">
          <a:xfrm>
            <a:off x="2914650" y="4513263"/>
            <a:ext cx="8651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132" descr="VX4.0 - 5.5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CBDAE8"/>
              </a:clrFrom>
              <a:clrTo>
                <a:srgbClr val="CBDA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5264150"/>
            <a:ext cx="100806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46" descr="lineart_E150XMS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7" y="1469496"/>
            <a:ext cx="8636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47" descr="lineart_T10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-12000"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370" y="1320271"/>
            <a:ext cx="741362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48" descr="lineart_RP20N-diagram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24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45" y="1706033"/>
            <a:ext cx="64928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49" descr="lineart_S3_50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170" y="1529821"/>
            <a:ext cx="100965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50" descr="Reach-stacker"/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-42000" contrast="54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579033"/>
            <a:ext cx="12239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5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914400"/>
            <a:ext cx="8839200" cy="5486400"/>
          </a:xfrm>
        </p:spPr>
        <p:txBody>
          <a:bodyPr numCol="2" spcCol="2286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In 1920 Yale &amp; Towne Manufacturing produced its first Lift Truck.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 1934 Willamette Hyster Company introduces its first Lift Truck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 1967 The CBDC site was opened, used as a test location for Hyster.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 1985 NACCO (North American Coal Company) purchases a controlling interest in Yale.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 1989 NACCO Acquires the Hyster Brand. NMHG (NACCO Materials Handling Group) is created to integrate and manage the two companies as one.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 1998 Engineering Design and Support was moved to the Fairview Test location. Renamed CBDC (Counterbalanced Development Center).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 2012 NMHG separated from NACCO industries to become a separate traded company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 2016 changed name to Hyster-Yale Group</a:t>
            </a: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00400"/>
            <a:ext cx="3657600" cy="249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19050"/>
            <a:ext cx="6019800" cy="792162"/>
          </a:xfrm>
        </p:spPr>
        <p:txBody>
          <a:bodyPr anchor="ctr"/>
          <a:lstStyle/>
          <a:p>
            <a:r>
              <a:rPr lang="en-US" sz="2800" dirty="0">
                <a:latin typeface="Calibri" panose="020F0502020204030204" pitchFamily="34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08272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28600" y="1295400"/>
            <a:ext cx="8784001" cy="47322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Tool Design</a:t>
            </a:r>
          </a:p>
          <a:p>
            <a:pPr lvl="1"/>
            <a:r>
              <a:rPr lang="en-US" dirty="0"/>
              <a:t>Update Existing Tools</a:t>
            </a:r>
          </a:p>
          <a:p>
            <a:pPr lvl="1"/>
            <a:r>
              <a:rPr lang="en-US" dirty="0"/>
              <a:t>Create New Tools – End Rider </a:t>
            </a:r>
          </a:p>
          <a:p>
            <a:r>
              <a:rPr lang="en-US" b="1" dirty="0">
                <a:solidFill>
                  <a:srgbClr val="FF0000"/>
                </a:solidFill>
              </a:rPr>
              <a:t>aPriori</a:t>
            </a:r>
          </a:p>
          <a:p>
            <a:pPr lvl="1"/>
            <a:r>
              <a:rPr lang="en-US" dirty="0"/>
              <a:t>Update to latest version</a:t>
            </a:r>
          </a:p>
          <a:p>
            <a:pPr lvl="1"/>
            <a:r>
              <a:rPr lang="en-US" dirty="0"/>
              <a:t>Cost parts</a:t>
            </a:r>
          </a:p>
          <a:p>
            <a:r>
              <a:rPr lang="en-US" b="1" dirty="0">
                <a:solidFill>
                  <a:srgbClr val="FF0000"/>
                </a:solidFill>
              </a:rPr>
              <a:t>Catalog Tooling</a:t>
            </a:r>
          </a:p>
          <a:p>
            <a:pPr lvl="1"/>
            <a:r>
              <a:rPr lang="en-US" dirty="0"/>
              <a:t>Update library</a:t>
            </a:r>
          </a:p>
          <a:p>
            <a:r>
              <a:rPr lang="en-US" b="1" dirty="0"/>
              <a:t>2020</a:t>
            </a:r>
          </a:p>
          <a:p>
            <a:pPr lvl="1"/>
            <a:r>
              <a:rPr lang="en-US" dirty="0"/>
              <a:t>2-3T Capital Database</a:t>
            </a:r>
          </a:p>
          <a:p>
            <a:r>
              <a:rPr lang="en-US" b="1" dirty="0"/>
              <a:t>Weld Distortion</a:t>
            </a:r>
          </a:p>
          <a:p>
            <a:pPr lvl="1"/>
            <a:r>
              <a:rPr lang="en-US" dirty="0"/>
              <a:t>Research predictive weld distortion software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514600"/>
            <a:ext cx="44958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52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Tasks:</a:t>
            </a:r>
          </a:p>
          <a:p>
            <a:pPr lvl="1"/>
            <a:r>
              <a:rPr lang="en-US" dirty="0"/>
              <a:t>Design 2 tack weld fixtures</a:t>
            </a:r>
          </a:p>
          <a:p>
            <a:pPr lvl="1"/>
            <a:r>
              <a:rPr lang="en-US" dirty="0"/>
              <a:t>Design 3 pickoff weld fixtures</a:t>
            </a:r>
          </a:p>
          <a:p>
            <a:r>
              <a:rPr lang="en-US" dirty="0"/>
              <a:t>Fixture Requirements:</a:t>
            </a:r>
          </a:p>
          <a:p>
            <a:pPr lvl="1"/>
            <a:r>
              <a:rPr lang="en-US" dirty="0"/>
              <a:t>Locate all piece parts</a:t>
            </a:r>
          </a:p>
          <a:p>
            <a:pPr lvl="2"/>
            <a:r>
              <a:rPr lang="en-US" dirty="0"/>
              <a:t>Tolerance stack-ups</a:t>
            </a:r>
          </a:p>
          <a:p>
            <a:pPr lvl="1"/>
            <a:r>
              <a:rPr lang="en-US" dirty="0"/>
              <a:t>Allow accessibility to weld joints</a:t>
            </a:r>
          </a:p>
          <a:p>
            <a:pPr lvl="1"/>
            <a:r>
              <a:rPr lang="en-US" dirty="0"/>
              <a:t>Accommodate all variations of assemblies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Design – End Rider Overview </a:t>
            </a:r>
          </a:p>
        </p:txBody>
      </p:sp>
    </p:spTree>
    <p:extLst>
      <p:ext uri="{BB962C8B-B14F-4D97-AF65-F5344CB8AC3E}">
        <p14:creationId xmlns:p14="http://schemas.microsoft.com/office/powerpoint/2010/main" val="344135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 Tack Weld Fixtures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Design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4" b="95694" l="424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" t="12675" b="10934"/>
          <a:stretch/>
        </p:blipFill>
        <p:spPr bwMode="auto">
          <a:xfrm>
            <a:off x="38100" y="3267075"/>
            <a:ext cx="48387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49" b="90000" l="9953" r="923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29" y="760980"/>
            <a:ext cx="7018431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864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Hyster-Yale Theme">
  <a:themeElements>
    <a:clrScheme name="HY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DA906"/>
      </a:accent1>
      <a:accent2>
        <a:srgbClr val="A5A5A5"/>
      </a:accent2>
      <a:accent3>
        <a:srgbClr val="000000"/>
      </a:accent3>
      <a:accent4>
        <a:srgbClr val="CC981C"/>
      </a:accent4>
      <a:accent5>
        <a:srgbClr val="E6E6E6"/>
      </a:accent5>
      <a:accent6>
        <a:srgbClr val="656565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>
          <a:buBlip>
            <a:blip xmlns:r="http://schemas.openxmlformats.org/officeDocument/2006/relationships" r:embed="rId1"/>
          </a:buBlip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HYG_Master_4x3_Presentation_Feb_2016</Template>
  <TotalTime>2021</TotalTime>
  <Words>580</Words>
  <Application>Microsoft Office PowerPoint</Application>
  <PresentationFormat>On-screen Show (4:3)</PresentationFormat>
  <Paragraphs>173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Wingdings</vt:lpstr>
      <vt:lpstr>ヒラギノ角ゴ Pro W3</vt:lpstr>
      <vt:lpstr>Hyster-Yale Theme</vt:lpstr>
      <vt:lpstr>Lander Nordal</vt:lpstr>
      <vt:lpstr>Introduction</vt:lpstr>
      <vt:lpstr>Hours, Wages, Etc.</vt:lpstr>
      <vt:lpstr>Corporate Structure</vt:lpstr>
      <vt:lpstr>Product Lines</vt:lpstr>
      <vt:lpstr>History</vt:lpstr>
      <vt:lpstr>Projects</vt:lpstr>
      <vt:lpstr>Tool Design – End Rider Overview </vt:lpstr>
      <vt:lpstr>Tool Design</vt:lpstr>
      <vt:lpstr>Feedback From Plant</vt:lpstr>
      <vt:lpstr>Tool Design</vt:lpstr>
      <vt:lpstr>aPriori - Upgrade</vt:lpstr>
      <vt:lpstr>Standard Tooling Library – Update</vt:lpstr>
      <vt:lpstr>Benefits</vt:lpstr>
      <vt:lpstr>Department Interactions</vt:lpstr>
      <vt:lpstr>Helpful Courses</vt:lpstr>
      <vt:lpstr>Overall Impressions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Lander Nordal</dc:title>
  <dc:creator>Nordal, Lander</dc:creator>
  <cp:lastModifiedBy>Alex Patrick Houston</cp:lastModifiedBy>
  <cp:revision>98</cp:revision>
  <cp:lastPrinted>2017-08-23T16:29:51Z</cp:lastPrinted>
  <dcterms:created xsi:type="dcterms:W3CDTF">2017-07-18T17:06:02Z</dcterms:created>
  <dcterms:modified xsi:type="dcterms:W3CDTF">2017-10-24T22:40:58Z</dcterms:modified>
</cp:coreProperties>
</file>